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24"/>
  </p:notesMasterIdLst>
  <p:sldIdLst>
    <p:sldId id="259" r:id="rId3"/>
    <p:sldId id="260" r:id="rId4"/>
    <p:sldId id="281" r:id="rId5"/>
    <p:sldId id="270" r:id="rId6"/>
    <p:sldId id="269" r:id="rId7"/>
    <p:sldId id="287" r:id="rId8"/>
    <p:sldId id="294" r:id="rId9"/>
    <p:sldId id="285" r:id="rId10"/>
    <p:sldId id="267" r:id="rId11"/>
    <p:sldId id="275" r:id="rId12"/>
    <p:sldId id="276" r:id="rId13"/>
    <p:sldId id="288" r:id="rId14"/>
    <p:sldId id="289" r:id="rId15"/>
    <p:sldId id="268" r:id="rId16"/>
    <p:sldId id="278" r:id="rId17"/>
    <p:sldId id="279" r:id="rId18"/>
    <p:sldId id="290" r:id="rId19"/>
    <p:sldId id="292" r:id="rId20"/>
    <p:sldId id="293" r:id="rId21"/>
    <p:sldId id="286" r:id="rId22"/>
    <p:sldId id="282" r:id="rId23"/>
  </p:sldIdLst>
  <p:sldSz cx="12192000" cy="6858000"/>
  <p:notesSz cx="6858000" cy="9144000"/>
  <p:embeddedFontLst>
    <p:embeddedFont>
      <p:font typeface="汉仪许静行楷W" panose="02010600030101010101" charset="-122"/>
      <p:regular r:id="rId25"/>
    </p:embeddedFont>
    <p:embeddedFont>
      <p:font typeface="思源黑体 CN Bold" panose="02010600030101010101" charset="-122"/>
      <p:bold r:id="rId26"/>
    </p:embeddedFont>
    <p:embeddedFont>
      <p:font typeface="思源黑体 CN Medium" panose="02010600030101010101" charset="-122"/>
      <p:regular r:id="rId27"/>
    </p:embeddedFont>
    <p:embeddedFont>
      <p:font typeface="等线" panose="02010600030101010101" pitchFamily="2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2AB"/>
    <a:srgbClr val="5F99CC"/>
    <a:srgbClr val="A5BAD5"/>
    <a:srgbClr val="609BD0"/>
    <a:srgbClr val="639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1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96" y="326"/>
      </p:cViewPr>
      <p:guideLst>
        <p:guide orient="horz" pos="2160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海吉 詹" userId="c1a6b19a543894c6" providerId="LiveId" clId="{F1B4CEF9-EBB1-4B6B-97CF-319308D2A9A0}"/>
    <pc:docChg chg="modSld">
      <pc:chgData name="海吉 詹" userId="c1a6b19a543894c6" providerId="LiveId" clId="{F1B4CEF9-EBB1-4B6B-97CF-319308D2A9A0}" dt="2025-10-22T02:43:06.775" v="8" actId="20577"/>
      <pc:docMkLst>
        <pc:docMk/>
      </pc:docMkLst>
      <pc:sldChg chg="modSp mod">
        <pc:chgData name="海吉 詹" userId="c1a6b19a543894c6" providerId="LiveId" clId="{F1B4CEF9-EBB1-4B6B-97CF-319308D2A9A0}" dt="2025-10-22T02:43:06.775" v="8" actId="20577"/>
        <pc:sldMkLst>
          <pc:docMk/>
          <pc:sldMk cId="0" sldId="278"/>
        </pc:sldMkLst>
        <pc:spChg chg="mod">
          <ac:chgData name="海吉 詹" userId="c1a6b19a543894c6" providerId="LiveId" clId="{F1B4CEF9-EBB1-4B6B-97CF-319308D2A9A0}" dt="2025-10-22T02:43:06.775" v="8" actId="20577"/>
          <ac:spMkLst>
            <pc:docMk/>
            <pc:sldMk cId="0" sldId="278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90D95-CA5D-438A-8434-E25F52704C1F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38D4A-E031-49F6-8DD3-0E2108C407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38D4A-E031-49F6-8DD3-0E2108C4070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7950-8ED7-421C-BD1B-7F4369636F2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E10-D29E-4D20-9496-482993196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7950-8ED7-421C-BD1B-7F4369636F2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0E10-D29E-4D20-9496-482993196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47950-8ED7-421C-BD1B-7F4369636F2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E0E10-D29E-4D20-9496-482993196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3.jpe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1.jpe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3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3.jpe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39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站在雪地上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4648200"/>
          </a:xfrm>
          <a:prstGeom prst="rect">
            <a:avLst/>
          </a:prstGeom>
          <a:gradFill flip="none" rotWithShape="1">
            <a:gsLst>
              <a:gs pos="0">
                <a:srgbClr val="0362AB"/>
              </a:gs>
              <a:gs pos="62000">
                <a:srgbClr val="0362AB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rcRect l="57494" t="49665" r="37106" b="38124"/>
          <a:stretch>
            <a:fillRect/>
          </a:stretch>
        </p:blipFill>
        <p:spPr>
          <a:xfrm>
            <a:off x="10248045" y="2425152"/>
            <a:ext cx="342024" cy="676673"/>
          </a:xfrm>
          <a:custGeom>
            <a:avLst/>
            <a:gdLst>
              <a:gd name="connsiteX0" fmla="*/ 0 w 342024"/>
              <a:gd name="connsiteY0" fmla="*/ 0 h 676673"/>
              <a:gd name="connsiteX1" fmla="*/ 342024 w 342024"/>
              <a:gd name="connsiteY1" fmla="*/ 0 h 676673"/>
              <a:gd name="connsiteX2" fmla="*/ 342024 w 342024"/>
              <a:gd name="connsiteY2" fmla="*/ 676673 h 676673"/>
              <a:gd name="connsiteX3" fmla="*/ 0 w 342024"/>
              <a:gd name="connsiteY3" fmla="*/ 676673 h 676673"/>
              <a:gd name="connsiteX4" fmla="*/ 0 w 342024"/>
              <a:gd name="connsiteY4" fmla="*/ 0 h 6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024" h="676673">
                <a:moveTo>
                  <a:pt x="0" y="0"/>
                </a:moveTo>
                <a:lnTo>
                  <a:pt x="342024" y="0"/>
                </a:lnTo>
                <a:lnTo>
                  <a:pt x="342024" y="676673"/>
                </a:lnTo>
                <a:lnTo>
                  <a:pt x="0" y="676673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6089785" y="885834"/>
            <a:ext cx="4083783" cy="2491808"/>
            <a:chOff x="6013585" y="1304934"/>
            <a:chExt cx="4083783" cy="2491808"/>
          </a:xfrm>
        </p:grpSpPr>
        <p:sp>
          <p:nvSpPr>
            <p:cNvPr id="37" name="文本框 36"/>
            <p:cNvSpPr txBox="1"/>
            <p:nvPr/>
          </p:nvSpPr>
          <p:spPr>
            <a:xfrm>
              <a:off x="6013585" y="1473029"/>
              <a:ext cx="1296409" cy="2323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砥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339021" y="1534011"/>
              <a:ext cx="129640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砺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037232" y="1926722"/>
              <a:ext cx="12964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前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8800959" y="1304934"/>
              <a:ext cx="129640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8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行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56937" y="799068"/>
            <a:ext cx="3982579" cy="2438084"/>
            <a:chOff x="1590287" y="1180068"/>
            <a:chExt cx="3982579" cy="2438084"/>
          </a:xfrm>
        </p:grpSpPr>
        <p:sp>
          <p:nvSpPr>
            <p:cNvPr id="38" name="文本框 37"/>
            <p:cNvSpPr txBox="1"/>
            <p:nvPr/>
          </p:nvSpPr>
          <p:spPr>
            <a:xfrm>
              <a:off x="3042040" y="2219186"/>
              <a:ext cx="12298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风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760196" y="2048492"/>
              <a:ext cx="1229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破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572755" y="1448690"/>
              <a:ext cx="100011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浪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590287" y="1180068"/>
              <a:ext cx="122985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乘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259084" y="3446346"/>
            <a:ext cx="5674225" cy="398780"/>
            <a:chOff x="3259084" y="3547946"/>
            <a:chExt cx="5674225" cy="398780"/>
          </a:xfrm>
        </p:grpSpPr>
        <p:grpSp>
          <p:nvGrpSpPr>
            <p:cNvPr id="48" name="组合 47"/>
            <p:cNvGrpSpPr/>
            <p:nvPr/>
          </p:nvGrpSpPr>
          <p:grpSpPr>
            <a:xfrm>
              <a:off x="3259084" y="3731095"/>
              <a:ext cx="5674225" cy="0"/>
              <a:chOff x="3076204" y="3731095"/>
              <a:chExt cx="5674225" cy="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8221366" y="3731095"/>
                <a:ext cx="52906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3076204" y="3731095"/>
                <a:ext cx="52906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本框 19"/>
            <p:cNvSpPr txBox="1"/>
            <p:nvPr/>
          </p:nvSpPr>
          <p:spPr>
            <a:xfrm>
              <a:off x="3881374" y="3547946"/>
              <a:ext cx="445461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答辩人：詹海吉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26770" y="796290"/>
            <a:ext cx="874839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AutoNum type="arabicPeriod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高德地图 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SDK 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集成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应用场景：实现高精度定位与轨迹绘制</a:t>
            </a:r>
          </a:p>
          <a:p>
            <a:pPr lvl="2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配置定位参数（间隔 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 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秒、高精度模式），获取经纬度、时间戳、定位精度等数据；</a:t>
            </a:r>
          </a:p>
          <a:p>
            <a:pPr lvl="2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PolylineAPI 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实时绘制轨迹，支持轨迹颜色 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 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宽度自定义（如红色实线，宽度 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5dp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）。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核心价值：解决室外定位稳定性问题，确保轨迹连贯无断点。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" y="2727325"/>
            <a:ext cx="7994650" cy="37623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710" y="2727325"/>
            <a:ext cx="3844290" cy="3762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7070" y="870585"/>
            <a:ext cx="861822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altLang="zh-CN" sz="1600">
                <a:solidFill>
                  <a:srgbClr val="000000"/>
                </a:solidFill>
              </a:rPr>
              <a:t>2.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Room 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数据库 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CRUD 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应用场景：跑步数据本地化存储与查询</a:t>
            </a:r>
          </a:p>
          <a:p>
            <a:pPr lvl="2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定义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RunRecordEntity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实体类（包含轨迹点 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JSON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、距离、时长等字段）；</a:t>
            </a:r>
          </a:p>
          <a:p>
            <a:pPr lvl="2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RunRecordDao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实现插入（单条记录）、查询（全部 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 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单条）操作，支持异步线程执行。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核心价值：数据持久化无丢失，支持离线查看历史记录。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2571750"/>
            <a:ext cx="3912870" cy="345630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640" y="2578735"/>
            <a:ext cx="6292850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7070" y="870585"/>
            <a:ext cx="10443992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3.Sqlite 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数据库操作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应用场景：账号数据、社区帖子内容本地化存储与查询</a:t>
            </a:r>
          </a:p>
          <a:p>
            <a:pPr lvl="2">
              <a:buFont typeface="Arial" panose="020B0604020202020204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定义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MySqliteOpenHelper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MySqliteOpenHelper_blog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实体类（包含账号、密码、帖子发布人、帖子内容、图片路径等字段）；</a:t>
            </a:r>
          </a:p>
          <a:p>
            <a:pPr lvl="2">
              <a:buFont typeface="Arial" panose="020B0604020202020204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rawQuery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execSQL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实现插入（单条记录）、查询（全部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 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单条）操作。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核心价值：数据持久化无丢失，支持离线查看本体存储帖子。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" y="2440245"/>
            <a:ext cx="8268854" cy="1009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" y="3551996"/>
            <a:ext cx="9659698" cy="13717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7070" y="870585"/>
            <a:ext cx="10443992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4.ListView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实现文字、图片显示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应用场景：社区帖子发布、帖子观看</a:t>
            </a:r>
          </a:p>
          <a:p>
            <a:pPr lvl="2">
              <a:buFont typeface="Arial" panose="020B0604020202020204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定义继承自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ArrayAdapter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BlogAdapter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实体类；</a:t>
            </a:r>
          </a:p>
          <a:p>
            <a:pPr lvl="2">
              <a:buFont typeface="Arial" panose="020B0604020202020204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setImageResource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>
              <a:buFont typeface="Arial" panose="020B0604020202020204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setText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实现图片显示、文字显示操作。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核心价值：实现社区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view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展示。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" y="2471023"/>
            <a:ext cx="8223738" cy="39327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609BD0">
                  <a:alpha val="78000"/>
                </a:srgbClr>
              </a:gs>
              <a:gs pos="100000">
                <a:srgbClr val="6398C6">
                  <a:alpha val="5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04783" y="2130756"/>
            <a:ext cx="5957977" cy="1743602"/>
            <a:chOff x="2178955" y="2232356"/>
            <a:chExt cx="5957977" cy="1743602"/>
          </a:xfrm>
        </p:grpSpPr>
        <p:grpSp>
          <p:nvGrpSpPr>
            <p:cNvPr id="58" name="组合 57"/>
            <p:cNvGrpSpPr/>
            <p:nvPr/>
          </p:nvGrpSpPr>
          <p:grpSpPr>
            <a:xfrm>
              <a:off x="5356679" y="2232356"/>
              <a:ext cx="2780253" cy="1743602"/>
              <a:chOff x="4933950" y="2555298"/>
              <a:chExt cx="2780253" cy="1743602"/>
            </a:xfrm>
          </p:grpSpPr>
          <p:grpSp>
            <p:nvGrpSpPr>
              <p:cNvPr id="59" name="文本框"/>
              <p:cNvGrpSpPr/>
              <p:nvPr>
                <p:custDataLst>
                  <p:tags r:id="rId1"/>
                </p:custDataLst>
              </p:nvPr>
            </p:nvGrpSpPr>
            <p:grpSpPr>
              <a:xfrm>
                <a:off x="5699983" y="2555298"/>
                <a:ext cx="2014220" cy="1201826"/>
                <a:chOff x="5530059" y="2457032"/>
                <a:chExt cx="2014220" cy="1201826"/>
              </a:xfrm>
            </p:grpSpPr>
            <p:sp>
              <p:nvSpPr>
                <p:cNvPr id="63" name="文本框-2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5530059" y="2457032"/>
                  <a:ext cx="2014220" cy="645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3600" b="1" dirty="0">
                      <a:solidFill>
                        <a:schemeClr val="bg1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开发过程</a:t>
                  </a:r>
                </a:p>
              </p:txBody>
            </p:sp>
            <p:sp>
              <p:nvSpPr>
                <p:cNvPr id="65" name="直接连接符 9"/>
                <p:cNvSpPr/>
                <p:nvPr>
                  <p:custDataLst>
                    <p:tags r:id="rId4"/>
                  </p:custDataLst>
                </p:nvPr>
              </p:nvSpPr>
              <p:spPr>
                <a:xfrm flipV="1">
                  <a:off x="5636739" y="3538038"/>
                  <a:ext cx="678652" cy="1208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cxnSp>
            <p:nvCxnSpPr>
              <p:cNvPr id="61" name="直接连接符 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933950" y="3340369"/>
                <a:ext cx="0" cy="95853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文本框 68"/>
            <p:cNvSpPr txBox="1"/>
            <p:nvPr/>
          </p:nvSpPr>
          <p:spPr>
            <a:xfrm>
              <a:off x="2178955" y="3311636"/>
              <a:ext cx="2349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章节 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PART</a:t>
              </a:r>
              <a:endParaRPr lang="zh-CN" altLang="en-US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621245" y="2285485"/>
            <a:ext cx="3032052" cy="2170517"/>
            <a:chOff x="2048962" y="2507425"/>
            <a:chExt cx="2883831" cy="2064412"/>
          </a:xfrm>
        </p:grpSpPr>
        <p:sp>
          <p:nvSpPr>
            <p:cNvPr id="50" name="文本框 49"/>
            <p:cNvSpPr txBox="1"/>
            <p:nvPr/>
          </p:nvSpPr>
          <p:spPr>
            <a:xfrm>
              <a:off x="2048962" y="2507425"/>
              <a:ext cx="1408284" cy="2064412"/>
            </a:xfrm>
            <a:custGeom>
              <a:avLst/>
              <a:gdLst/>
              <a:ahLst/>
              <a:cxnLst/>
              <a:rect l="l" t="t" r="r" b="b"/>
              <a:pathLst>
                <a:path w="1428600" h="2094193">
                  <a:moveTo>
                    <a:pt x="24044" y="1404411"/>
                  </a:moveTo>
                  <a:lnTo>
                    <a:pt x="493853" y="1404411"/>
                  </a:lnTo>
                  <a:lnTo>
                    <a:pt x="519770" y="1482036"/>
                  </a:lnTo>
                  <a:cubicBezTo>
                    <a:pt x="562999" y="1582736"/>
                    <a:pt x="627842" y="1633086"/>
                    <a:pt x="714300" y="1633086"/>
                  </a:cubicBezTo>
                  <a:cubicBezTo>
                    <a:pt x="800757" y="1633086"/>
                    <a:pt x="865600" y="1582736"/>
                    <a:pt x="908829" y="1482036"/>
                  </a:cubicBezTo>
                  <a:lnTo>
                    <a:pt x="934747" y="1404411"/>
                  </a:lnTo>
                  <a:lnTo>
                    <a:pt x="1404555" y="1404411"/>
                  </a:lnTo>
                  <a:lnTo>
                    <a:pt x="1396420" y="1451099"/>
                  </a:lnTo>
                  <a:cubicBezTo>
                    <a:pt x="1365155" y="1578116"/>
                    <a:pt x="1318257" y="1690013"/>
                    <a:pt x="1255727" y="1786789"/>
                  </a:cubicBezTo>
                  <a:cubicBezTo>
                    <a:pt x="1123572" y="1991725"/>
                    <a:pt x="943096" y="2094193"/>
                    <a:pt x="714300" y="2094193"/>
                  </a:cubicBezTo>
                  <a:cubicBezTo>
                    <a:pt x="485503" y="2094193"/>
                    <a:pt x="305028" y="1991725"/>
                    <a:pt x="172873" y="1786789"/>
                  </a:cubicBezTo>
                  <a:cubicBezTo>
                    <a:pt x="110342" y="1690013"/>
                    <a:pt x="63445" y="1578116"/>
                    <a:pt x="32179" y="1451099"/>
                  </a:cubicBezTo>
                  <a:close/>
                  <a:moveTo>
                    <a:pt x="714300" y="0"/>
                  </a:moveTo>
                  <a:cubicBezTo>
                    <a:pt x="940250" y="0"/>
                    <a:pt x="1120726" y="103180"/>
                    <a:pt x="1255727" y="309539"/>
                  </a:cubicBezTo>
                  <a:cubicBezTo>
                    <a:pt x="1318257" y="404892"/>
                    <a:pt x="1365155" y="512163"/>
                    <a:pt x="1396420" y="631353"/>
                  </a:cubicBezTo>
                  <a:lnTo>
                    <a:pt x="1428600" y="803098"/>
                  </a:lnTo>
                  <a:lnTo>
                    <a:pt x="956532" y="803098"/>
                  </a:lnTo>
                  <a:lnTo>
                    <a:pt x="936297" y="709541"/>
                  </a:lnTo>
                  <a:cubicBezTo>
                    <a:pt x="927992" y="679280"/>
                    <a:pt x="918302" y="650761"/>
                    <a:pt x="907228" y="623982"/>
                  </a:cubicBezTo>
                  <a:cubicBezTo>
                    <a:pt x="858640" y="509706"/>
                    <a:pt x="794331" y="452568"/>
                    <a:pt x="714300" y="452568"/>
                  </a:cubicBezTo>
                  <a:cubicBezTo>
                    <a:pt x="634269" y="452568"/>
                    <a:pt x="569959" y="509706"/>
                    <a:pt x="521371" y="623982"/>
                  </a:cubicBezTo>
                  <a:cubicBezTo>
                    <a:pt x="510297" y="650761"/>
                    <a:pt x="500608" y="679280"/>
                    <a:pt x="492302" y="709541"/>
                  </a:cubicBezTo>
                  <a:lnTo>
                    <a:pt x="472067" y="803098"/>
                  </a:lnTo>
                  <a:lnTo>
                    <a:pt x="0" y="803098"/>
                  </a:lnTo>
                  <a:lnTo>
                    <a:pt x="32179" y="631353"/>
                  </a:lnTo>
                  <a:cubicBezTo>
                    <a:pt x="63445" y="512163"/>
                    <a:pt x="110342" y="404892"/>
                    <a:pt x="172873" y="309539"/>
                  </a:cubicBezTo>
                  <a:cubicBezTo>
                    <a:pt x="307874" y="103180"/>
                    <a:pt x="488349" y="0"/>
                    <a:pt x="7143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34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470733" y="2550550"/>
              <a:ext cx="1462060" cy="1993859"/>
            </a:xfrm>
            <a:custGeom>
              <a:avLst/>
              <a:gdLst/>
              <a:ahLst/>
              <a:cxnLst/>
              <a:rect l="l" t="t" r="r" b="b"/>
              <a:pathLst>
                <a:path w="1462060" h="1993859">
                  <a:moveTo>
                    <a:pt x="0" y="1366993"/>
                  </a:moveTo>
                  <a:lnTo>
                    <a:pt x="1462060" y="1366993"/>
                  </a:lnTo>
                  <a:lnTo>
                    <a:pt x="1325682" y="1701398"/>
                  </a:lnTo>
                  <a:lnTo>
                    <a:pt x="1255235" y="1701398"/>
                  </a:lnTo>
                  <a:lnTo>
                    <a:pt x="1255235" y="1993859"/>
                  </a:lnTo>
                  <a:lnTo>
                    <a:pt x="824015" y="1993859"/>
                  </a:lnTo>
                  <a:lnTo>
                    <a:pt x="824015" y="1701398"/>
                  </a:lnTo>
                  <a:lnTo>
                    <a:pt x="0" y="1701398"/>
                  </a:lnTo>
                  <a:close/>
                  <a:moveTo>
                    <a:pt x="824015" y="0"/>
                  </a:moveTo>
                  <a:lnTo>
                    <a:pt x="1255235" y="0"/>
                  </a:lnTo>
                  <a:lnTo>
                    <a:pt x="1255235" y="765680"/>
                  </a:lnTo>
                  <a:lnTo>
                    <a:pt x="824015" y="765680"/>
                  </a:lnTo>
                  <a:lnTo>
                    <a:pt x="824015" y="710872"/>
                  </a:lnTo>
                  <a:lnTo>
                    <a:pt x="788822" y="765680"/>
                  </a:lnTo>
                  <a:lnTo>
                    <a:pt x="357843" y="7656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34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开发过程</a:t>
              </a:r>
              <a:r>
                <a:rPr lang="en-US" altLang="zh-C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-</a:t>
              </a:r>
              <a:r>
                <a:rPr lang="zh-CN" altLang="en-US"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迭代开发</a:t>
              </a:r>
              <a:endPara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199515" y="963295"/>
          <a:ext cx="9277350" cy="5316855"/>
        </p:xfrm>
        <a:graphic>
          <a:graphicData uri="http://schemas.openxmlformats.org/drawingml/2006/table">
            <a:tbl>
              <a:tblPr/>
              <a:tblGrid>
                <a:gridCol w="1435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5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5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2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迭代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目标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</a:t>
                      </a:r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新增功能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保留 </a:t>
                      </a:r>
                      <a:r>
                        <a:rPr lang="en-US" altLang="zh-CN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&amp; </a:t>
                      </a:r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优化项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交付物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4755"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迭代 </a:t>
                      </a:r>
                      <a:r>
                        <a:rPr lang="en-US" altLang="zh-CN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基础定位与 </a:t>
                      </a:r>
                      <a:r>
                        <a:rPr lang="en-US" altLang="zh-CN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UI </a:t>
                      </a:r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搭建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高德地图显示</a:t>
                      </a:r>
                      <a:b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</a:b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动态权限申请</a:t>
                      </a:r>
                      <a:b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</a:b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③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开始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暂停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停止按钮 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&amp;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状态机</a:t>
                      </a:r>
                      <a:endParaRPr lang="en-US" altLang="zh-CN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342900" indent="-342900">
                        <a:buFont typeface="+mj-ea"/>
                        <a:buAutoNum type="circleNumDbPlain" startAt="4"/>
                      </a:pP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登入注册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UI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地图生命周期管理、权限拒绝提示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可跑通：地图加载 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状态切换</a:t>
                      </a:r>
                      <a:endParaRPr lang="en-US" altLang="zh-CN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0545"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迭代 </a:t>
                      </a:r>
                      <a:r>
                        <a:rPr lang="en-US" altLang="zh-CN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核心运动逻辑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实时轨迹 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Polyline</a:t>
                      </a:r>
                      <a:b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</a:b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距离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卡路里计算</a:t>
                      </a:r>
                      <a:b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</a:b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③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每公里配速 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&amp;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即时配速</a:t>
                      </a:r>
                      <a:endParaRPr lang="en-US" altLang="zh-CN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342900" indent="-342900">
                        <a:buFont typeface="+mj-ea"/>
                        <a:buAutoNum type="circleNumDbPlain" startAt="4"/>
                      </a:pP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社区功能搭建</a:t>
                      </a:r>
                      <a:endParaRPr lang="en-US" altLang="zh-CN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342900" indent="-342900">
                        <a:buFont typeface="+mj-ea"/>
                        <a:buAutoNum type="circleNumDbPlain" startAt="4"/>
                      </a:pP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实现发布帖子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复用迭代 </a:t>
                      </a:r>
                      <a:r>
                        <a:rPr lang="en-US" altLang="zh-CN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 </a:t>
                      </a:r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的定位引擎；缩短采样间隔至 </a:t>
                      </a:r>
                      <a:r>
                        <a:rPr lang="en-US" altLang="zh-CN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 s</a:t>
                      </a:r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；按钮文案随状态切换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完整跑步页：跑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停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继续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结束，数据实时刷新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1815"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迭代 </a:t>
                      </a:r>
                      <a:r>
                        <a:rPr lang="en-US" altLang="zh-CN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数据持久化与历史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① Room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实体 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&amp; DAO</a:t>
                      </a:r>
                      <a:b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</a:b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②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结束自动保存记录</a:t>
                      </a:r>
                      <a:b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</a:b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③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历史列表 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 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详情页（轨迹回放）</a:t>
                      </a:r>
                      <a:endParaRPr lang="en-US" altLang="zh-CN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342900" indent="-342900">
                        <a:buFont typeface="+mj-ea"/>
                        <a:buAutoNum type="circleNumDbPlain" startAt="4"/>
                      </a:pP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账号及帖子数据持久化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复用前两迭代定位与计算逻辑；列表秒级查询；详情页地图镜头自动跟随轨迹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历史</a:t>
                      </a:r>
                      <a:r>
                        <a:rPr lang="en-US" altLang="zh-CN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详情闭环：离线查看、</a:t>
                      </a:r>
                      <a:endParaRPr lang="en-US" altLang="zh-CN" sz="16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95728"/>
            <a:ext cx="3050540" cy="450624"/>
            <a:chOff x="0" y="306614"/>
            <a:chExt cx="3050540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515" y="326299"/>
              <a:ext cx="2867025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开发过程</a:t>
              </a:r>
              <a:r>
                <a:rPr lang="en-US" altLang="zh-C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-</a:t>
              </a:r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问题与优化</a:t>
              </a:r>
            </a:p>
          </p:txBody>
        </p:sp>
      </p:grp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656590" y="1368425"/>
          <a:ext cx="10861040" cy="4561204"/>
        </p:xfrm>
        <a:graphic>
          <a:graphicData uri="http://schemas.openxmlformats.org/drawingml/2006/table">
            <a:tbl>
              <a:tblPr/>
              <a:tblGrid>
                <a:gridCol w="2715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5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5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05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问题场景</a:t>
                      </a:r>
                    </a:p>
                  </a:txBody>
                  <a:tcPr marL="0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核心原因</a:t>
                      </a:r>
                    </a:p>
                  </a:txBody>
                  <a:tcPr marL="213677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影响</a:t>
                      </a:r>
                    </a:p>
                  </a:txBody>
                  <a:tcPr marL="213677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优化方案</a:t>
                      </a:r>
                    </a:p>
                  </a:txBody>
                  <a:tcPr marL="213677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98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后台运行数据中断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（切后台后距离不增、配速异常）</a:t>
                      </a:r>
                    </a:p>
                  </a:txBody>
                  <a:tcPr marL="0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普通 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Service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易被系统回收（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Android 8.0 +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限制）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定位数据依赖前台 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Activity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，后台时生命周期暂停</a:t>
                      </a:r>
                    </a:p>
                  </a:txBody>
                  <a:tcPr marL="213677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实际跑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3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公里仅记录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1.5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公里，用户误以为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App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故障</a:t>
                      </a:r>
                    </a:p>
                  </a:txBody>
                  <a:tcPr marL="213677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改用自定义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ForegroundService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保活定位进程，通过广播将数据同步至前台，，确保前后台数据连续性</a:t>
                      </a:r>
                    </a:p>
                  </a:txBody>
                  <a:tcPr marL="213677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配速计算失真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（暂停后配速偏低、更新滞后）</a:t>
                      </a:r>
                    </a:p>
                  </a:txBody>
                  <a:tcPr marL="0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原算法逻辑错误：使用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总时间（含暂停）</a:t>
                      </a:r>
                      <a:r>
                        <a:rPr lang="en-US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÷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总距离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计算配速，且仅在跑步结束时更新一次</a:t>
                      </a:r>
                    </a:p>
                  </a:txBody>
                  <a:tcPr marL="213677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配速数据无参考价值，无法辅助用户调整节奏</a:t>
                      </a:r>
                    </a:p>
                  </a:txBody>
                  <a:tcPr marL="213677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修正算法为</a:t>
                      </a:r>
                      <a:r>
                        <a:rPr lang="en-US" altLang="zh-CN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</a:t>
                      </a:r>
                      <a:r>
                        <a:rPr lang="zh-CN" altLang="en-US" sz="1600" b="1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分段时间 </a:t>
                      </a:r>
                      <a:r>
                        <a:rPr lang="en-US" altLang="zh-CN" sz="1600" b="1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÷ </a:t>
                      </a:r>
                      <a:r>
                        <a:rPr lang="zh-CN" altLang="en-US" sz="1600" b="1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分段距离</a:t>
                      </a: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”，每 </a:t>
                      </a:r>
                      <a:r>
                        <a:rPr lang="en-US" altLang="zh-CN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 </a:t>
                      </a: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米或 </a:t>
                      </a:r>
                      <a:r>
                        <a:rPr lang="en-US" altLang="zh-CN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 </a:t>
                      </a: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秒触发一次，</a:t>
                      </a:r>
                      <a:r>
                        <a:rPr lang="zh-CN" altLang="en-US" sz="1600" b="1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排除暂停时间</a:t>
                      </a: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，实现近实时更新</a:t>
                      </a:r>
                    </a:p>
                  </a:txBody>
                  <a:tcPr marL="76517" marR="76517" marT="76517" marB="76517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轨迹存储与查询缓慢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（历史记录加载卡顿，部分记录丢失）</a:t>
                      </a:r>
                    </a:p>
                  </a:txBody>
                  <a:tcPr marL="0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Room </a:t>
                      </a: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不支持直接存储</a:t>
                      </a:r>
                      <a:r>
                        <a:rPr lang="en-US" altLang="zh-CN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List&lt;LatLng&gt; </a:t>
                      </a: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对象；原方案尝试逐条存储轨迹点，导致表结构复杂、查询慢、事务失败</a:t>
                      </a:r>
                    </a:p>
                  </a:txBody>
                  <a:tcPr marL="76517" marR="76517" marT="76517" marB="76517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详情页加载需</a:t>
                      </a:r>
                      <a:r>
                        <a:rPr lang="en-US" altLang="zh-CN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3–5 </a:t>
                      </a: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秒，偶发轨迹丢失</a:t>
                      </a:r>
                    </a:p>
                  </a:txBody>
                  <a:tcPr marL="76517" marR="76517" marT="76517" marB="76517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将轨迹点列表</a:t>
                      </a:r>
                      <a:r>
                        <a:rPr lang="en-US" altLang="zh-CN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1600" b="1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一次性序列化为</a:t>
                      </a:r>
                      <a:r>
                        <a:rPr lang="en-US" altLang="zh-CN" sz="1600" b="1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JSON </a:t>
                      </a:r>
                      <a:r>
                        <a:rPr lang="zh-CN" altLang="en-US" sz="1600" b="1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字符串</a:t>
                      </a:r>
                      <a:r>
                        <a:rPr lang="en-US" altLang="zh-CN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存储，减少数据库操作次数，查询响应时间缩短至</a:t>
                      </a:r>
                      <a:r>
                        <a:rPr lang="en-US" altLang="zh-CN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1 </a:t>
                      </a:r>
                      <a:r>
                        <a:rPr lang="zh-CN" altLang="en-US" sz="1600" b="0" i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秒以内</a:t>
                      </a:r>
                    </a:p>
                  </a:txBody>
                  <a:tcPr marL="76517" marR="76517" marT="76517" marB="76517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开发过程</a:t>
              </a:r>
              <a:r>
                <a:rPr lang="en-US" altLang="zh-C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-</a:t>
              </a:r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代码规范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6" y="1873902"/>
            <a:ext cx="4906060" cy="139084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46423" y="128798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高德</a:t>
            </a:r>
            <a:r>
              <a:rPr lang="en-US" altLang="zh-CN" dirty="0"/>
              <a:t>SDK</a:t>
            </a:r>
            <a:r>
              <a:rPr lang="zh-CN" altLang="en-US" dirty="0"/>
              <a:t>引用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46423" y="348133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代码分类管理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37" y="3966988"/>
            <a:ext cx="2723051" cy="26860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3856" y="7171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结构规范：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278" y="2488014"/>
            <a:ext cx="2384806" cy="423286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08448" y="1287981"/>
            <a:ext cx="7083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Register_Login_Blog</a:t>
            </a:r>
            <a:r>
              <a:rPr lang="zh-CN" altLang="en-US" dirty="0"/>
              <a:t>文件夹下存登入、注册、社区相关功能代码文件，</a:t>
            </a:r>
            <a:r>
              <a:rPr lang="en-US" altLang="zh-CN" dirty="0" err="1"/>
              <a:t>Run_Record_HistoryLog</a:t>
            </a:r>
            <a:r>
              <a:rPr lang="zh-CN" altLang="en-US" dirty="0"/>
              <a:t>文件夹下存定位、记录当前数据、记录并保存历史数据相关代码文件。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开发过程</a:t>
              </a:r>
              <a:r>
                <a:rPr lang="en-US" altLang="zh-C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-</a:t>
              </a:r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代码规范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346423" y="128798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下划线命名法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46423" y="251891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小驼峰命名法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3856" y="7171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命名规范：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45" y="1764671"/>
            <a:ext cx="7687748" cy="5239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45" y="2888244"/>
            <a:ext cx="5254480" cy="3790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821" y="3580142"/>
            <a:ext cx="2810267" cy="15432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开发过程</a:t>
              </a:r>
              <a:r>
                <a:rPr lang="en-US" altLang="zh-CN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-</a:t>
              </a:r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代码规范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33856" y="7171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注释规范：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44" y="1147070"/>
            <a:ext cx="8392696" cy="39343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527" y="2024514"/>
            <a:ext cx="6309330" cy="44904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人站在雪地上&#10;&#10;描述已自动生成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t="49813"/>
          <a:stretch>
            <a:fillRect/>
          </a:stretch>
        </p:blipFill>
        <p:spPr>
          <a:xfrm>
            <a:off x="12583" y="9188"/>
            <a:ext cx="12179416" cy="3441797"/>
          </a:xfrm>
          <a:custGeom>
            <a:avLst/>
            <a:gdLst>
              <a:gd name="connsiteX0" fmla="*/ 0 w 12179416"/>
              <a:gd name="connsiteY0" fmla="*/ 0 h 3441797"/>
              <a:gd name="connsiteX1" fmla="*/ 12179416 w 12179416"/>
              <a:gd name="connsiteY1" fmla="*/ 0 h 3441797"/>
              <a:gd name="connsiteX2" fmla="*/ 12179416 w 12179416"/>
              <a:gd name="connsiteY2" fmla="*/ 3441797 h 3441797"/>
              <a:gd name="connsiteX3" fmla="*/ 0 w 12179416"/>
              <a:gd name="connsiteY3" fmla="*/ 3441797 h 344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416" h="3441797">
                <a:moveTo>
                  <a:pt x="0" y="0"/>
                </a:moveTo>
                <a:lnTo>
                  <a:pt x="12179416" y="0"/>
                </a:lnTo>
                <a:lnTo>
                  <a:pt x="12179416" y="3441797"/>
                </a:lnTo>
                <a:lnTo>
                  <a:pt x="0" y="3441797"/>
                </a:lnTo>
                <a:close/>
              </a:path>
            </a:pathLst>
          </a:custGeom>
        </p:spPr>
      </p:pic>
      <p:sp>
        <p:nvSpPr>
          <p:cNvPr id="36" name="矩形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362AB">
                  <a:alpha val="70000"/>
                </a:srgbClr>
              </a:gs>
              <a:gs pos="62000">
                <a:srgbClr val="6398C6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00761" y="91129"/>
            <a:ext cx="2590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rgbClr val="FEFEFE"/>
                </a:solidFill>
                <a:latin typeface="汉仪许静行楷W" panose="00020600040101010101" pitchFamily="18" charset="-122"/>
                <a:ea typeface="汉仪许静行楷W" panose="00020600040101010101" pitchFamily="18" charset="-122"/>
              </a:rPr>
              <a:t>目</a:t>
            </a:r>
            <a:endParaRPr lang="en-US" altLang="zh-CN" sz="9600" dirty="0">
              <a:solidFill>
                <a:srgbClr val="FEFEFE"/>
              </a:solidFill>
              <a:latin typeface="汉仪许静行楷W" panose="00020600040101010101" pitchFamily="18" charset="-122"/>
              <a:ea typeface="汉仪许静行楷W" panose="00020600040101010101" pitchFamily="18" charset="-122"/>
            </a:endParaRPr>
          </a:p>
          <a:p>
            <a:pPr algn="ctr"/>
            <a:r>
              <a:rPr lang="zh-CN" altLang="en-US" sz="9600" dirty="0">
                <a:solidFill>
                  <a:srgbClr val="FEFEFE"/>
                </a:solidFill>
                <a:latin typeface="汉仪许静行楷W" panose="00020600040101010101" pitchFamily="18" charset="-122"/>
                <a:ea typeface="汉仪许静行楷W" panose="00020600040101010101" pitchFamily="18" charset="-122"/>
              </a:rPr>
              <a:t>录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1129907" y="1743432"/>
            <a:ext cx="9957352" cy="0"/>
          </a:xfrm>
          <a:prstGeom prst="line">
            <a:avLst/>
          </a:prstGeom>
          <a:ln w="12700">
            <a:solidFill>
              <a:srgbClr val="FEFEFE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5660908" y="1707432"/>
            <a:ext cx="895350" cy="7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556258" y="1915802"/>
            <a:ext cx="1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EFEF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CONTENTS</a:t>
            </a:r>
            <a:endParaRPr lang="zh-CN" altLang="en-US" dirty="0">
              <a:solidFill>
                <a:srgbClr val="FEFEF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03" name="组合 102"/>
          <p:cNvGrpSpPr/>
          <p:nvPr>
            <p:custDataLst>
              <p:tags r:id="rId1"/>
            </p:custDataLst>
          </p:nvPr>
        </p:nvGrpSpPr>
        <p:grpSpPr>
          <a:xfrm>
            <a:off x="785177" y="4032033"/>
            <a:ext cx="10967950" cy="2031212"/>
            <a:chOff x="933947" y="4171733"/>
            <a:chExt cx="10967950" cy="2031212"/>
          </a:xfrm>
        </p:grpSpPr>
        <p:grpSp>
          <p:nvGrpSpPr>
            <p:cNvPr id="99" name="组合 98"/>
            <p:cNvGrpSpPr/>
            <p:nvPr/>
          </p:nvGrpSpPr>
          <p:grpSpPr>
            <a:xfrm>
              <a:off x="933947" y="4171733"/>
              <a:ext cx="2636750" cy="2031212"/>
              <a:chOff x="933947" y="4171733"/>
              <a:chExt cx="2636750" cy="2031212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1755120" y="4171733"/>
                <a:ext cx="885187" cy="885187"/>
                <a:chOff x="1524627" y="2510562"/>
                <a:chExt cx="885187" cy="885187"/>
              </a:xfrm>
            </p:grpSpPr>
            <p:sp>
              <p:nvSpPr>
                <p:cNvPr id="72" name="矩形: 圆角 71"/>
                <p:cNvSpPr/>
                <p:nvPr>
                  <p:custDataLst>
                    <p:tags r:id="rId20"/>
                  </p:custDataLst>
                </p:nvPr>
              </p:nvSpPr>
              <p:spPr>
                <a:xfrm rot="2700000">
                  <a:off x="1524627" y="2510562"/>
                  <a:ext cx="885187" cy="885187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73" name="矩形: 圆角 72"/>
                <p:cNvSpPr/>
                <p:nvPr>
                  <p:custDataLst>
                    <p:tags r:id="rId21"/>
                  </p:custDataLst>
                </p:nvPr>
              </p:nvSpPr>
              <p:spPr>
                <a:xfrm rot="2700000">
                  <a:off x="1571605" y="2557974"/>
                  <a:ext cx="791230" cy="791230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74" name="文本框 73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882296" y="4385438"/>
                <a:ext cx="6308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FFFF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01</a:t>
                </a:r>
                <a:endParaRPr lang="zh-CN" altLang="en-US" sz="2800" b="1" dirty="0">
                  <a:solidFill>
                    <a:srgbClr val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933947" y="5490484"/>
                <a:ext cx="2636750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项目目标</a:t>
                </a:r>
              </a:p>
            </p:txBody>
          </p:sp>
          <p:cxnSp>
            <p:nvCxnSpPr>
              <p:cNvPr id="77" name="直接连接符 76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1946709" y="6202945"/>
                <a:ext cx="476602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组合 99"/>
            <p:cNvGrpSpPr/>
            <p:nvPr/>
          </p:nvGrpSpPr>
          <p:grpSpPr>
            <a:xfrm>
              <a:off x="3912720" y="4171733"/>
              <a:ext cx="2123267" cy="1999462"/>
              <a:chOff x="3781488" y="4171733"/>
              <a:chExt cx="2123267" cy="1999462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4345920" y="4171733"/>
                <a:ext cx="885187" cy="885187"/>
                <a:chOff x="1524627" y="2510562"/>
                <a:chExt cx="885187" cy="885187"/>
              </a:xfrm>
            </p:grpSpPr>
            <p:sp>
              <p:nvSpPr>
                <p:cNvPr id="79" name="矩形: 圆角 78"/>
                <p:cNvSpPr/>
                <p:nvPr>
                  <p:custDataLst>
                    <p:tags r:id="rId15"/>
                  </p:custDataLst>
                </p:nvPr>
              </p:nvSpPr>
              <p:spPr>
                <a:xfrm rot="2700000">
                  <a:off x="1524627" y="2510562"/>
                  <a:ext cx="885187" cy="885187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80" name="矩形: 圆角 79"/>
                <p:cNvSpPr/>
                <p:nvPr>
                  <p:custDataLst>
                    <p:tags r:id="rId16"/>
                  </p:custDataLst>
                </p:nvPr>
              </p:nvSpPr>
              <p:spPr>
                <a:xfrm rot="2700000">
                  <a:off x="1571605" y="2557974"/>
                  <a:ext cx="791230" cy="791230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81" name="文本框 8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473096" y="4385438"/>
                <a:ext cx="6308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FFFF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02</a:t>
                </a:r>
                <a:endParaRPr lang="zh-CN" altLang="en-US" sz="2800" b="1" dirty="0">
                  <a:solidFill>
                    <a:srgbClr val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2" name="文本框 8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781488" y="5490484"/>
                <a:ext cx="2123267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+mn-ea"/>
                  </a:rPr>
                  <a:t>功能实现效果</a:t>
                </a:r>
                <a:endPara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84" name="直接连接符 83"/>
              <p:cNvCxnSpPr/>
              <p:nvPr>
                <p:custDataLst>
                  <p:tags r:id="rId14"/>
                </p:custDataLst>
              </p:nvPr>
            </p:nvCxnSpPr>
            <p:spPr>
              <a:xfrm>
                <a:off x="4531921" y="6171195"/>
                <a:ext cx="476602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组合 100"/>
            <p:cNvGrpSpPr/>
            <p:nvPr/>
          </p:nvGrpSpPr>
          <p:grpSpPr>
            <a:xfrm>
              <a:off x="6457828" y="4171733"/>
              <a:ext cx="2477118" cy="2031212"/>
              <a:chOff x="6195363" y="4171733"/>
              <a:chExt cx="2477118" cy="2031212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6936720" y="4171733"/>
                <a:ext cx="885187" cy="885187"/>
                <a:chOff x="1524627" y="2510562"/>
                <a:chExt cx="885187" cy="885187"/>
              </a:xfrm>
            </p:grpSpPr>
            <p:sp>
              <p:nvSpPr>
                <p:cNvPr id="86" name="矩形: 圆角 85"/>
                <p:cNvSpPr/>
                <p:nvPr>
                  <p:custDataLst>
                    <p:tags r:id="rId10"/>
                  </p:custDataLst>
                </p:nvPr>
              </p:nvSpPr>
              <p:spPr>
                <a:xfrm rot="2700000">
                  <a:off x="1524627" y="2510562"/>
                  <a:ext cx="885187" cy="885187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87" name="矩形: 圆角 86"/>
                <p:cNvSpPr/>
                <p:nvPr>
                  <p:custDataLst>
                    <p:tags r:id="rId11"/>
                  </p:custDataLst>
                </p:nvPr>
              </p:nvSpPr>
              <p:spPr>
                <a:xfrm rot="2700000">
                  <a:off x="1571605" y="2557974"/>
                  <a:ext cx="791230" cy="791230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88" name="文本框 8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063896" y="4385438"/>
                <a:ext cx="6308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FFFF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03</a:t>
                </a:r>
                <a:endParaRPr lang="zh-CN" altLang="en-US" sz="2800" b="1" dirty="0">
                  <a:solidFill>
                    <a:srgbClr val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9" name="文本框 8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195363" y="5490484"/>
                <a:ext cx="2477118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技术成果</a:t>
                </a:r>
              </a:p>
            </p:txBody>
          </p:sp>
          <p:cxnSp>
            <p:nvCxnSpPr>
              <p:cNvPr id="91" name="直接连接符 9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7199839" y="6202945"/>
                <a:ext cx="476602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组合 101"/>
            <p:cNvGrpSpPr/>
            <p:nvPr/>
          </p:nvGrpSpPr>
          <p:grpSpPr>
            <a:xfrm>
              <a:off x="8934947" y="4171733"/>
              <a:ext cx="2966950" cy="1999462"/>
              <a:chOff x="8541247" y="4171733"/>
              <a:chExt cx="2966950" cy="1999462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9527520" y="4171733"/>
                <a:ext cx="885187" cy="885187"/>
                <a:chOff x="1524627" y="2510562"/>
                <a:chExt cx="885187" cy="885187"/>
              </a:xfrm>
            </p:grpSpPr>
            <p:sp>
              <p:nvSpPr>
                <p:cNvPr id="93" name="矩形: 圆角 92"/>
                <p:cNvSpPr/>
                <p:nvPr>
                  <p:custDataLst>
                    <p:tags r:id="rId5"/>
                  </p:custDataLst>
                </p:nvPr>
              </p:nvSpPr>
              <p:spPr>
                <a:xfrm rot="2700000">
                  <a:off x="1524627" y="2510562"/>
                  <a:ext cx="885187" cy="885187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94" name="矩形: 圆角 93"/>
                <p:cNvSpPr/>
                <p:nvPr>
                  <p:custDataLst>
                    <p:tags r:id="rId6"/>
                  </p:custDataLst>
                </p:nvPr>
              </p:nvSpPr>
              <p:spPr>
                <a:xfrm rot="2700000">
                  <a:off x="1571605" y="2557974"/>
                  <a:ext cx="791230" cy="791230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95" name="文本框 9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654696" y="4385438"/>
                <a:ext cx="6308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FFFF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2800" b="1" dirty="0">
                  <a:solidFill>
                    <a:srgbClr val="FFFFFF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96" name="文本框 9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541247" y="5490484"/>
                <a:ext cx="2966950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开发过程</a:t>
                </a:r>
              </a:p>
            </p:txBody>
          </p:sp>
          <p:cxnSp>
            <p:nvCxnSpPr>
              <p:cNvPr id="98" name="直接连接符 97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9785051" y="6171195"/>
                <a:ext cx="476602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开发过程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26770" y="1139190"/>
            <a:ext cx="1839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不足和规划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826770" y="2028825"/>
          <a:ext cx="10598150" cy="3489960"/>
        </p:xfrm>
        <a:graphic>
          <a:graphicData uri="http://schemas.openxmlformats.org/drawingml/2006/table">
            <a:tbl>
              <a:tblPr/>
              <a:tblGrid>
                <a:gridCol w="223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7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16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ui-sans-serif"/>
                          <a:ea typeface="ui-sans-serif"/>
                        </a:rPr>
                        <a:t>优化维度</a:t>
                      </a:r>
                    </a:p>
                  </a:txBody>
                  <a:tcPr marL="0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ui-sans-serif"/>
                          <a:ea typeface="ui-sans-serif"/>
                        </a:rPr>
                        <a:t>具体措施</a:t>
                      </a:r>
                    </a:p>
                  </a:txBody>
                  <a:tcPr marL="213677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功能扩展</a:t>
                      </a:r>
                    </a:p>
                  </a:txBody>
                  <a:tcPr marL="0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完善用户系统：实现登录状态与数据绑定，支持个人信息编辑、多账户切换</a:t>
                      </a:r>
                    </a:p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云端同步（接入阿里云）：登录后自动同步本地记录，解决设备更换数据丢失问题</a:t>
                      </a:r>
                    </a:p>
                  </a:txBody>
                  <a:tcPr marL="213677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2715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体验提升</a:t>
                      </a:r>
                    </a:p>
                  </a:txBody>
                  <a:tcPr marL="0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轨迹回放动画：按实际跑步时间轴动态绘制路径，支持暂停 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倍速播放</a:t>
                      </a:r>
                    </a:p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语音实时播报：每公里配速、剩余距离自动提醒（适配蓝牙耳机）</a:t>
                      </a:r>
                    </a:p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低电量优化：检测电量低于 </a:t>
                      </a:r>
                      <a:r>
                        <a:rPr lang="en-US" altLang="zh-CN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20% </a:t>
                      </a:r>
                      <a:r>
                        <a:rPr lang="zh-CN" altLang="en-US" sz="16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时，自动降低定位频率并调暗屏幕</a:t>
                      </a:r>
                    </a:p>
                  </a:txBody>
                  <a:tcPr marL="213677" marR="0" marT="76517" marB="76517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人站在雪地上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" y="3868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4648200"/>
          </a:xfrm>
          <a:prstGeom prst="rect">
            <a:avLst/>
          </a:prstGeom>
          <a:gradFill flip="none" rotWithShape="1">
            <a:gsLst>
              <a:gs pos="0">
                <a:srgbClr val="0362AB"/>
              </a:gs>
              <a:gs pos="62000">
                <a:srgbClr val="0362AB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rcRect l="57494" t="49665" r="37106" b="38124"/>
          <a:stretch>
            <a:fillRect/>
          </a:stretch>
        </p:blipFill>
        <p:spPr>
          <a:xfrm>
            <a:off x="10298845" y="2602952"/>
            <a:ext cx="342024" cy="676673"/>
          </a:xfrm>
          <a:custGeom>
            <a:avLst/>
            <a:gdLst>
              <a:gd name="connsiteX0" fmla="*/ 0 w 342024"/>
              <a:gd name="connsiteY0" fmla="*/ 0 h 676673"/>
              <a:gd name="connsiteX1" fmla="*/ 342024 w 342024"/>
              <a:gd name="connsiteY1" fmla="*/ 0 h 676673"/>
              <a:gd name="connsiteX2" fmla="*/ 342024 w 342024"/>
              <a:gd name="connsiteY2" fmla="*/ 676673 h 676673"/>
              <a:gd name="connsiteX3" fmla="*/ 0 w 342024"/>
              <a:gd name="connsiteY3" fmla="*/ 676673 h 676673"/>
              <a:gd name="connsiteX4" fmla="*/ 0 w 342024"/>
              <a:gd name="connsiteY4" fmla="*/ 0 h 67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024" h="676673">
                <a:moveTo>
                  <a:pt x="0" y="0"/>
                </a:moveTo>
                <a:lnTo>
                  <a:pt x="342024" y="0"/>
                </a:lnTo>
                <a:lnTo>
                  <a:pt x="342024" y="676673"/>
                </a:lnTo>
                <a:lnTo>
                  <a:pt x="0" y="676673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8" name="组合 47"/>
          <p:cNvGrpSpPr/>
          <p:nvPr/>
        </p:nvGrpSpPr>
        <p:grpSpPr>
          <a:xfrm>
            <a:off x="3258820" y="3629660"/>
            <a:ext cx="5674360" cy="0"/>
            <a:chOff x="3076204" y="3731095"/>
            <a:chExt cx="5674225" cy="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8221366" y="3731095"/>
              <a:ext cx="5290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3076204" y="3731095"/>
              <a:ext cx="5290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6002466" y="644937"/>
            <a:ext cx="4012009" cy="2708049"/>
            <a:chOff x="5926266" y="1064037"/>
            <a:chExt cx="4012009" cy="2708049"/>
          </a:xfrm>
        </p:grpSpPr>
        <p:sp>
          <p:nvSpPr>
            <p:cNvPr id="30" name="文本框 29"/>
            <p:cNvSpPr txBox="1"/>
            <p:nvPr/>
          </p:nvSpPr>
          <p:spPr>
            <a:xfrm>
              <a:off x="5926266" y="1448373"/>
              <a:ext cx="1296409" cy="2323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请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297152" y="1531080"/>
              <a:ext cx="129640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您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982595" y="2067975"/>
              <a:ext cx="12964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指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641866" y="1064037"/>
              <a:ext cx="1296409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6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正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58370" y="833067"/>
            <a:ext cx="3947464" cy="2523768"/>
            <a:chOff x="1491720" y="1214067"/>
            <a:chExt cx="3947464" cy="2523768"/>
          </a:xfrm>
        </p:grpSpPr>
        <p:sp>
          <p:nvSpPr>
            <p:cNvPr id="35" name="文本框 34"/>
            <p:cNvSpPr txBox="1"/>
            <p:nvPr/>
          </p:nvSpPr>
          <p:spPr>
            <a:xfrm>
              <a:off x="2915509" y="1807836"/>
              <a:ext cx="12298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谢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653162" y="2009411"/>
              <a:ext cx="122985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欣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439073" y="1482255"/>
              <a:ext cx="100011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赏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491720" y="1214067"/>
              <a:ext cx="1229850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800" dirty="0">
                  <a:solidFill>
                    <a:schemeClr val="bg1"/>
                  </a:solidFill>
                  <a:latin typeface="汉仪许静行楷W" panose="00020600040101010101" pitchFamily="18" charset="-122"/>
                  <a:ea typeface="汉仪许静行楷W" panose="00020600040101010101" pitchFamily="18" charset="-122"/>
                </a:rPr>
                <a:t>感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609BD0">
                  <a:alpha val="78000"/>
                </a:srgbClr>
              </a:gs>
              <a:gs pos="100000">
                <a:srgbClr val="6398C6">
                  <a:alpha val="5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73885" y="2131060"/>
            <a:ext cx="7364095" cy="2334895"/>
            <a:chOff x="2047894" y="2232356"/>
            <a:chExt cx="6089038" cy="2334695"/>
          </a:xfrm>
        </p:grpSpPr>
        <p:grpSp>
          <p:nvGrpSpPr>
            <p:cNvPr id="58" name="组合 57"/>
            <p:cNvGrpSpPr/>
            <p:nvPr/>
          </p:nvGrpSpPr>
          <p:grpSpPr>
            <a:xfrm>
              <a:off x="5356679" y="2232356"/>
              <a:ext cx="2780253" cy="1743602"/>
              <a:chOff x="4933950" y="2555298"/>
              <a:chExt cx="2780253" cy="1743602"/>
            </a:xfrm>
          </p:grpSpPr>
          <p:grpSp>
            <p:nvGrpSpPr>
              <p:cNvPr id="59" name="文本框"/>
              <p:cNvGrpSpPr/>
              <p:nvPr>
                <p:custDataLst>
                  <p:tags r:id="rId1"/>
                </p:custDataLst>
              </p:nvPr>
            </p:nvGrpSpPr>
            <p:grpSpPr>
              <a:xfrm>
                <a:off x="5699983" y="2555298"/>
                <a:ext cx="2014220" cy="1201826"/>
                <a:chOff x="5530059" y="2457032"/>
                <a:chExt cx="2014220" cy="1201826"/>
              </a:xfrm>
            </p:grpSpPr>
            <p:sp>
              <p:nvSpPr>
                <p:cNvPr id="63" name="文本框-2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5530059" y="2457032"/>
                  <a:ext cx="2014220" cy="645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600" b="1" dirty="0">
                      <a:solidFill>
                        <a:schemeClr val="bg1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项目目标</a:t>
                  </a:r>
                </a:p>
              </p:txBody>
            </p:sp>
            <p:sp>
              <p:nvSpPr>
                <p:cNvPr id="65" name="直接连接符 9"/>
                <p:cNvSpPr/>
                <p:nvPr>
                  <p:custDataLst>
                    <p:tags r:id="rId4"/>
                  </p:custDataLst>
                </p:nvPr>
              </p:nvSpPr>
              <p:spPr>
                <a:xfrm flipV="1">
                  <a:off x="5636739" y="3538038"/>
                  <a:ext cx="678652" cy="1208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cxnSp>
            <p:nvCxnSpPr>
              <p:cNvPr id="61" name="直接连接符 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933950" y="3340369"/>
                <a:ext cx="0" cy="95853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组合 65"/>
            <p:cNvGrpSpPr/>
            <p:nvPr/>
          </p:nvGrpSpPr>
          <p:grpSpPr>
            <a:xfrm>
              <a:off x="2047894" y="2472858"/>
              <a:ext cx="2583496" cy="2094193"/>
              <a:chOff x="2047893" y="2532825"/>
              <a:chExt cx="2583496" cy="2094193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2047893" y="2532825"/>
                <a:ext cx="1430738" cy="2094193"/>
              </a:xfrm>
              <a:custGeom>
                <a:avLst/>
                <a:gdLst/>
                <a:ahLst/>
                <a:cxnLst/>
                <a:rect l="l" t="t" r="r" b="b"/>
                <a:pathLst>
                  <a:path w="1430738" h="2094193">
                    <a:moveTo>
                      <a:pt x="26108" y="1410118"/>
                    </a:moveTo>
                    <a:lnTo>
                      <a:pt x="496827" y="1410118"/>
                    </a:lnTo>
                    <a:lnTo>
                      <a:pt x="520839" y="1482036"/>
                    </a:lnTo>
                    <a:cubicBezTo>
                      <a:pt x="564068" y="1582736"/>
                      <a:pt x="628911" y="1633086"/>
                      <a:pt x="715369" y="1633086"/>
                    </a:cubicBezTo>
                    <a:cubicBezTo>
                      <a:pt x="801826" y="1633086"/>
                      <a:pt x="866669" y="1582736"/>
                      <a:pt x="909898" y="1482036"/>
                    </a:cubicBezTo>
                    <a:lnTo>
                      <a:pt x="933910" y="1410118"/>
                    </a:lnTo>
                    <a:lnTo>
                      <a:pt x="1404630" y="1410118"/>
                    </a:lnTo>
                    <a:lnTo>
                      <a:pt x="1397489" y="1451099"/>
                    </a:lnTo>
                    <a:cubicBezTo>
                      <a:pt x="1366224" y="1578116"/>
                      <a:pt x="1319326" y="1690013"/>
                      <a:pt x="1256796" y="1786789"/>
                    </a:cubicBezTo>
                    <a:cubicBezTo>
                      <a:pt x="1124641" y="1991725"/>
                      <a:pt x="944165" y="2094193"/>
                      <a:pt x="715369" y="2094193"/>
                    </a:cubicBezTo>
                    <a:cubicBezTo>
                      <a:pt x="486572" y="2094193"/>
                      <a:pt x="306097" y="1991725"/>
                      <a:pt x="173942" y="1786789"/>
                    </a:cubicBezTo>
                    <a:cubicBezTo>
                      <a:pt x="111411" y="1690013"/>
                      <a:pt x="64514" y="1578116"/>
                      <a:pt x="33248" y="1451099"/>
                    </a:cubicBezTo>
                    <a:close/>
                    <a:moveTo>
                      <a:pt x="715369" y="0"/>
                    </a:moveTo>
                    <a:cubicBezTo>
                      <a:pt x="941319" y="0"/>
                      <a:pt x="1121795" y="103180"/>
                      <a:pt x="1256796" y="309539"/>
                    </a:cubicBezTo>
                    <a:cubicBezTo>
                      <a:pt x="1319326" y="404892"/>
                      <a:pt x="1366224" y="512163"/>
                      <a:pt x="1397489" y="631353"/>
                    </a:cubicBezTo>
                    <a:lnTo>
                      <a:pt x="1430738" y="808805"/>
                    </a:lnTo>
                    <a:lnTo>
                      <a:pt x="958512" y="808805"/>
                    </a:lnTo>
                    <a:lnTo>
                      <a:pt x="958130" y="805544"/>
                    </a:lnTo>
                    <a:cubicBezTo>
                      <a:pt x="947056" y="738060"/>
                      <a:pt x="930445" y="677540"/>
                      <a:pt x="908297" y="623982"/>
                    </a:cubicBezTo>
                    <a:cubicBezTo>
                      <a:pt x="859709" y="509706"/>
                      <a:pt x="795400" y="452568"/>
                      <a:pt x="715369" y="452568"/>
                    </a:cubicBezTo>
                    <a:cubicBezTo>
                      <a:pt x="635338" y="452568"/>
                      <a:pt x="571028" y="509706"/>
                      <a:pt x="522440" y="623982"/>
                    </a:cubicBezTo>
                    <a:cubicBezTo>
                      <a:pt x="500292" y="677540"/>
                      <a:pt x="483681" y="738060"/>
                      <a:pt x="472607" y="805544"/>
                    </a:cubicBezTo>
                    <a:lnTo>
                      <a:pt x="472226" y="808805"/>
                    </a:lnTo>
                    <a:lnTo>
                      <a:pt x="0" y="808805"/>
                    </a:lnTo>
                    <a:lnTo>
                      <a:pt x="33248" y="631353"/>
                    </a:lnTo>
                    <a:cubicBezTo>
                      <a:pt x="64514" y="512163"/>
                      <a:pt x="111411" y="404892"/>
                      <a:pt x="173942" y="309539"/>
                    </a:cubicBezTo>
                    <a:cubicBezTo>
                      <a:pt x="308943" y="103180"/>
                      <a:pt x="489418" y="0"/>
                      <a:pt x="7153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34400" dirty="0">
                  <a:solidFill>
                    <a:srgbClr val="FEFEF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3852204" y="2575950"/>
                <a:ext cx="779185" cy="1993859"/>
              </a:xfrm>
              <a:custGeom>
                <a:avLst/>
                <a:gdLst/>
                <a:ahLst/>
                <a:cxnLst/>
                <a:rect l="l" t="t" r="r" b="b"/>
                <a:pathLst>
                  <a:path w="779185" h="1993859">
                    <a:moveTo>
                      <a:pt x="339425" y="1361286"/>
                    </a:moveTo>
                    <a:lnTo>
                      <a:pt x="779185" y="1361286"/>
                    </a:lnTo>
                    <a:lnTo>
                      <a:pt x="779185" y="1993859"/>
                    </a:lnTo>
                    <a:lnTo>
                      <a:pt x="339425" y="1993859"/>
                    </a:lnTo>
                    <a:close/>
                    <a:moveTo>
                      <a:pt x="422681" y="0"/>
                    </a:moveTo>
                    <a:lnTo>
                      <a:pt x="779185" y="0"/>
                    </a:lnTo>
                    <a:lnTo>
                      <a:pt x="779185" y="759973"/>
                    </a:lnTo>
                    <a:lnTo>
                      <a:pt x="0" y="759973"/>
                    </a:lnTo>
                    <a:lnTo>
                      <a:pt x="0" y="474949"/>
                    </a:lnTo>
                    <a:cubicBezTo>
                      <a:pt x="199844" y="358516"/>
                      <a:pt x="340737" y="200199"/>
                      <a:pt x="42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34400" dirty="0">
                  <a:solidFill>
                    <a:srgbClr val="FEFEF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178954" y="3428753"/>
                <a:ext cx="2349503" cy="52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8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章节 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PART</a:t>
                </a:r>
                <a:endParaRPr lang="zh-CN" altLang="en-US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项目目标</a:t>
              </a:r>
            </a:p>
          </p:txBody>
        </p:sp>
      </p:grp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000830" y="0"/>
            <a:ext cx="11191170" cy="6858000"/>
            <a:chOff x="1000814" y="0"/>
            <a:chExt cx="11191186" cy="6858000"/>
          </a:xfrm>
        </p:grpSpPr>
        <p:sp>
          <p:nvSpPr>
            <p:cNvPr id="10" name="图形  6"/>
            <p:cNvSpPr/>
            <p:nvPr/>
          </p:nvSpPr>
          <p:spPr>
            <a:xfrm>
              <a:off x="8613058" y="0"/>
              <a:ext cx="3578942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26" name="图形 3"/>
            <p:cNvGrpSpPr/>
            <p:nvPr/>
          </p:nvGrpSpPr>
          <p:grpSpPr>
            <a:xfrm>
              <a:off x="1000814" y="2125525"/>
              <a:ext cx="360710" cy="331842"/>
              <a:chOff x="3056655" y="1514560"/>
              <a:chExt cx="639553" cy="588369"/>
            </a:xfrm>
            <a:solidFill>
              <a:schemeClr val="bg1"/>
            </a:solidFill>
          </p:grpSpPr>
          <p:sp>
            <p:nvSpPr>
              <p:cNvPr id="27" name="任意多边形: 形状 26"/>
              <p:cNvSpPr/>
              <p:nvPr>
                <p:custDataLst>
                  <p:tags r:id="rId4"/>
                </p:custDataLst>
              </p:nvPr>
            </p:nvSpPr>
            <p:spPr>
              <a:xfrm>
                <a:off x="3128083" y="1635683"/>
                <a:ext cx="495722" cy="467246"/>
              </a:xfrm>
              <a:custGeom>
                <a:avLst/>
                <a:gdLst>
                  <a:gd name="connsiteX0" fmla="*/ 494118 w 495722"/>
                  <a:gd name="connsiteY0" fmla="*/ 208957 h 467246"/>
                  <a:gd name="connsiteX1" fmla="*/ 259893 w 495722"/>
                  <a:gd name="connsiteY1" fmla="*/ 3610 h 467246"/>
                  <a:gd name="connsiteX2" fmla="*/ 239038 w 495722"/>
                  <a:gd name="connsiteY2" fmla="*/ 3610 h 467246"/>
                  <a:gd name="connsiteX3" fmla="*/ 3209 w 495722"/>
                  <a:gd name="connsiteY3" fmla="*/ 208957 h 467246"/>
                  <a:gd name="connsiteX4" fmla="*/ 0 w 495722"/>
                  <a:gd name="connsiteY4" fmla="*/ 215375 h 467246"/>
                  <a:gd name="connsiteX5" fmla="*/ 0 w 495722"/>
                  <a:gd name="connsiteY5" fmla="*/ 459225 h 467246"/>
                  <a:gd name="connsiteX6" fmla="*/ 8021 w 495722"/>
                  <a:gd name="connsiteY6" fmla="*/ 467246 h 467246"/>
                  <a:gd name="connsiteX7" fmla="*/ 173262 w 495722"/>
                  <a:gd name="connsiteY7" fmla="*/ 467246 h 467246"/>
                  <a:gd name="connsiteX8" fmla="*/ 181284 w 495722"/>
                  <a:gd name="connsiteY8" fmla="*/ 459225 h 467246"/>
                  <a:gd name="connsiteX9" fmla="*/ 181284 w 495722"/>
                  <a:gd name="connsiteY9" fmla="*/ 303610 h 467246"/>
                  <a:gd name="connsiteX10" fmla="*/ 213369 w 495722"/>
                  <a:gd name="connsiteY10" fmla="*/ 271524 h 467246"/>
                  <a:gd name="connsiteX11" fmla="*/ 282353 w 495722"/>
                  <a:gd name="connsiteY11" fmla="*/ 271524 h 467246"/>
                  <a:gd name="connsiteX12" fmla="*/ 314439 w 495722"/>
                  <a:gd name="connsiteY12" fmla="*/ 303610 h 467246"/>
                  <a:gd name="connsiteX13" fmla="*/ 314439 w 495722"/>
                  <a:gd name="connsiteY13" fmla="*/ 459225 h 467246"/>
                  <a:gd name="connsiteX14" fmla="*/ 322460 w 495722"/>
                  <a:gd name="connsiteY14" fmla="*/ 467246 h 467246"/>
                  <a:gd name="connsiteX15" fmla="*/ 487701 w 495722"/>
                  <a:gd name="connsiteY15" fmla="*/ 467246 h 467246"/>
                  <a:gd name="connsiteX16" fmla="*/ 495722 w 495722"/>
                  <a:gd name="connsiteY16" fmla="*/ 459225 h 467246"/>
                  <a:gd name="connsiteX17" fmla="*/ 495722 w 495722"/>
                  <a:gd name="connsiteY17" fmla="*/ 215375 h 467246"/>
                  <a:gd name="connsiteX18" fmla="*/ 494118 w 495722"/>
                  <a:gd name="connsiteY18" fmla="*/ 208957 h 46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5722" h="467246">
                    <a:moveTo>
                      <a:pt x="494118" y="208957"/>
                    </a:moveTo>
                    <a:lnTo>
                      <a:pt x="259893" y="3610"/>
                    </a:lnTo>
                    <a:cubicBezTo>
                      <a:pt x="253476" y="-1203"/>
                      <a:pt x="245455" y="-1203"/>
                      <a:pt x="239038" y="3610"/>
                    </a:cubicBezTo>
                    <a:lnTo>
                      <a:pt x="3209" y="208957"/>
                    </a:lnTo>
                    <a:cubicBezTo>
                      <a:pt x="1604" y="210562"/>
                      <a:pt x="0" y="212166"/>
                      <a:pt x="0" y="215375"/>
                    </a:cubicBezTo>
                    <a:lnTo>
                      <a:pt x="0" y="459225"/>
                    </a:lnTo>
                    <a:cubicBezTo>
                      <a:pt x="0" y="464038"/>
                      <a:pt x="3209" y="467246"/>
                      <a:pt x="8021" y="467246"/>
                    </a:cubicBezTo>
                    <a:lnTo>
                      <a:pt x="173262" y="467246"/>
                    </a:lnTo>
                    <a:cubicBezTo>
                      <a:pt x="178075" y="467246"/>
                      <a:pt x="181284" y="464038"/>
                      <a:pt x="181284" y="459225"/>
                    </a:cubicBezTo>
                    <a:lnTo>
                      <a:pt x="181284" y="303610"/>
                    </a:lnTo>
                    <a:cubicBezTo>
                      <a:pt x="181284" y="285963"/>
                      <a:pt x="195722" y="271524"/>
                      <a:pt x="213369" y="271524"/>
                    </a:cubicBezTo>
                    <a:lnTo>
                      <a:pt x="282353" y="271524"/>
                    </a:lnTo>
                    <a:cubicBezTo>
                      <a:pt x="300000" y="271524"/>
                      <a:pt x="314439" y="285963"/>
                      <a:pt x="314439" y="303610"/>
                    </a:cubicBezTo>
                    <a:lnTo>
                      <a:pt x="314439" y="459225"/>
                    </a:lnTo>
                    <a:cubicBezTo>
                      <a:pt x="314439" y="464038"/>
                      <a:pt x="317647" y="467246"/>
                      <a:pt x="322460" y="467246"/>
                    </a:cubicBezTo>
                    <a:lnTo>
                      <a:pt x="487701" y="467246"/>
                    </a:lnTo>
                    <a:cubicBezTo>
                      <a:pt x="492514" y="467246"/>
                      <a:pt x="495722" y="464038"/>
                      <a:pt x="495722" y="459225"/>
                    </a:cubicBezTo>
                    <a:lnTo>
                      <a:pt x="495722" y="215375"/>
                    </a:lnTo>
                    <a:cubicBezTo>
                      <a:pt x="495722" y="213770"/>
                      <a:pt x="495722" y="210562"/>
                      <a:pt x="494118" y="208957"/>
                    </a:cubicBezTo>
                    <a:close/>
                  </a:path>
                </a:pathLst>
              </a:custGeom>
              <a:grpFill/>
              <a:ln w="160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任意多边形: 形状 27"/>
              <p:cNvSpPr/>
              <p:nvPr>
                <p:custDataLst>
                  <p:tags r:id="rId5"/>
                </p:custDataLst>
              </p:nvPr>
            </p:nvSpPr>
            <p:spPr>
              <a:xfrm>
                <a:off x="3056655" y="1514560"/>
                <a:ext cx="639553" cy="304053"/>
              </a:xfrm>
              <a:custGeom>
                <a:avLst/>
                <a:gdLst>
                  <a:gd name="connsiteX0" fmla="*/ 629717 w 639553"/>
                  <a:gd name="connsiteY0" fmla="*/ 249866 h 304053"/>
                  <a:gd name="connsiteX1" fmla="*/ 361802 w 639553"/>
                  <a:gd name="connsiteY1" fmla="*/ 15642 h 304053"/>
                  <a:gd name="connsiteX2" fmla="*/ 276776 w 639553"/>
                  <a:gd name="connsiteY2" fmla="*/ 15642 h 304053"/>
                  <a:gd name="connsiteX3" fmla="*/ 10465 w 639553"/>
                  <a:gd name="connsiteY3" fmla="*/ 249866 h 304053"/>
                  <a:gd name="connsiteX4" fmla="*/ 8861 w 639553"/>
                  <a:gd name="connsiteY4" fmla="*/ 294786 h 304053"/>
                  <a:gd name="connsiteX5" fmla="*/ 8861 w 639553"/>
                  <a:gd name="connsiteY5" fmla="*/ 294786 h 304053"/>
                  <a:gd name="connsiteX6" fmla="*/ 50572 w 639553"/>
                  <a:gd name="connsiteY6" fmla="*/ 296391 h 304053"/>
                  <a:gd name="connsiteX7" fmla="*/ 299236 w 639553"/>
                  <a:gd name="connsiteY7" fmla="*/ 78209 h 304053"/>
                  <a:gd name="connsiteX8" fmla="*/ 340947 w 639553"/>
                  <a:gd name="connsiteY8" fmla="*/ 78209 h 304053"/>
                  <a:gd name="connsiteX9" fmla="*/ 589610 w 639553"/>
                  <a:gd name="connsiteY9" fmla="*/ 296391 h 304053"/>
                  <a:gd name="connsiteX10" fmla="*/ 631321 w 639553"/>
                  <a:gd name="connsiteY10" fmla="*/ 294786 h 304053"/>
                  <a:gd name="connsiteX11" fmla="*/ 629717 w 639553"/>
                  <a:gd name="connsiteY11" fmla="*/ 249866 h 30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9553" h="304053">
                    <a:moveTo>
                      <a:pt x="629717" y="249866"/>
                    </a:moveTo>
                    <a:lnTo>
                      <a:pt x="361802" y="15642"/>
                    </a:lnTo>
                    <a:cubicBezTo>
                      <a:pt x="337738" y="-5214"/>
                      <a:pt x="300840" y="-5214"/>
                      <a:pt x="276776" y="15642"/>
                    </a:cubicBezTo>
                    <a:lnTo>
                      <a:pt x="10465" y="249866"/>
                    </a:lnTo>
                    <a:cubicBezTo>
                      <a:pt x="-2369" y="261096"/>
                      <a:pt x="-3973" y="281952"/>
                      <a:pt x="8861" y="294786"/>
                    </a:cubicBezTo>
                    <a:lnTo>
                      <a:pt x="8861" y="294786"/>
                    </a:lnTo>
                    <a:cubicBezTo>
                      <a:pt x="20091" y="306016"/>
                      <a:pt x="39342" y="306016"/>
                      <a:pt x="50572" y="296391"/>
                    </a:cubicBezTo>
                    <a:lnTo>
                      <a:pt x="299236" y="78209"/>
                    </a:lnTo>
                    <a:cubicBezTo>
                      <a:pt x="312070" y="66979"/>
                      <a:pt x="329717" y="66979"/>
                      <a:pt x="340947" y="78209"/>
                    </a:cubicBezTo>
                    <a:lnTo>
                      <a:pt x="589610" y="296391"/>
                    </a:lnTo>
                    <a:cubicBezTo>
                      <a:pt x="600840" y="307621"/>
                      <a:pt x="620091" y="306016"/>
                      <a:pt x="631321" y="294786"/>
                    </a:cubicBezTo>
                    <a:cubicBezTo>
                      <a:pt x="642551" y="281952"/>
                      <a:pt x="642551" y="262701"/>
                      <a:pt x="629717" y="249866"/>
                    </a:cubicBezTo>
                    <a:close/>
                  </a:path>
                </a:pathLst>
              </a:custGeom>
              <a:grpFill/>
              <a:ln w="160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837565" y="1427480"/>
            <a:ext cx="7775575" cy="102997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     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开发一款轻量化跑步记录工具，聚焦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“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精准记录、便捷管理、科学反馈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” 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三大核心价值，帮助用户轻松追踪跑步过程中的关键数据，实现对个人运动习惯的可视化管理，提升跑步体验与坚持动力。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37565" y="2320265"/>
            <a:ext cx="8128000" cy="52197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="" xmlns:wpsdc="http://www.wps.cn/officeDocument/2022/drawingmlCustomData" type="title"/>
              </a:ext>
            </a:extLst>
          </a:bodyPr>
          <a:lstStyle/>
          <a:p>
            <a:pPr algn="l"/>
            <a:r>
              <a:rPr lang="zh-CN" altLang="en-US" sz="2800" b="1" spc="400" dirty="0">
                <a:latin typeface="Arial" panose="020B0604020202020204" pitchFamily="34" charset="0"/>
                <a:ea typeface="微软雅黑" panose="020B0503020204020204" charset="-122"/>
              </a:rPr>
              <a:t>核心功能清单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12495" y="730885"/>
            <a:ext cx="7778115" cy="61976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itle"/>
              </a:ext>
            </a:extLst>
          </a:bodyPr>
          <a:lstStyle/>
          <a:p>
            <a:pPr algn="l"/>
            <a:r>
              <a:rPr lang="zh-CN" altLang="en-US" sz="2800" b="1" spc="400">
                <a:latin typeface="Arial" panose="020B0604020202020204" pitchFamily="34" charset="0"/>
                <a:ea typeface="微软雅黑" panose="020B0503020204020204" charset="-122"/>
              </a:rPr>
              <a:t>项目目标</a:t>
            </a:r>
          </a:p>
        </p:txBody>
      </p:sp>
      <p:graphicFrame>
        <p:nvGraphicFramePr>
          <p:cNvPr id="37" name="表格 36"/>
          <p:cNvGraphicFramePr/>
          <p:nvPr>
            <p:custDataLst>
              <p:tags r:id="rId3"/>
            </p:custDataLst>
          </p:nvPr>
        </p:nvGraphicFramePr>
        <p:xfrm>
          <a:off x="908885" y="2842235"/>
          <a:ext cx="6978650" cy="4015768"/>
        </p:xfrm>
        <a:graphic>
          <a:graphicData uri="http://schemas.openxmlformats.org/drawingml/2006/table">
            <a:tbl>
              <a:tblPr/>
              <a:tblGrid>
                <a:gridCol w="348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632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功能模块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描述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51">
                <a:tc>
                  <a:txBody>
                    <a:bodyPr/>
                    <a:lstStyle/>
                    <a:p>
                      <a:r>
                        <a:rPr lang="zh-CN" altLang="en-US" sz="1100"/>
                        <a:t>高精度定位轨迹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2 </a:t>
                      </a:r>
                      <a:r>
                        <a:rPr lang="zh-CN" altLang="en-US" sz="1100"/>
                        <a:t>秒级高频采点，自动纠偏，连续记录路线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3">
                <a:tc>
                  <a:txBody>
                    <a:bodyPr/>
                    <a:lstStyle/>
                    <a:p>
                      <a:r>
                        <a:rPr lang="zh-CN" altLang="en-US" sz="1100"/>
                        <a:t>实时轨迹绘制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地图动态连线，即时显示跑动路径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32">
                <a:tc>
                  <a:txBody>
                    <a:bodyPr/>
                    <a:lstStyle/>
                    <a:p>
                      <a:r>
                        <a:rPr lang="zh-CN" altLang="en-US" sz="1100"/>
                        <a:t>实时数据统计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距离、时间、卡路里 </a:t>
                      </a:r>
                      <a:r>
                        <a:rPr lang="en-US" altLang="zh-CN" sz="1100"/>
                        <a:t>1 </a:t>
                      </a:r>
                      <a:r>
                        <a:rPr lang="zh-CN" altLang="en-US" sz="1100"/>
                        <a:t>秒刷新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227">
                <a:tc>
                  <a:txBody>
                    <a:bodyPr/>
                    <a:lstStyle/>
                    <a:p>
                      <a:r>
                        <a:rPr lang="zh-CN" altLang="en-US" sz="1100"/>
                        <a:t>配速计算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每公里配速实时更新，平均配速自动计算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056">
                <a:tc>
                  <a:txBody>
                    <a:bodyPr/>
                    <a:lstStyle/>
                    <a:p>
                      <a:r>
                        <a:rPr lang="zh-CN" altLang="en-US" sz="1100"/>
                        <a:t>本地 </a:t>
                      </a:r>
                      <a:r>
                        <a:rPr lang="en-US" altLang="zh-CN" sz="1100"/>
                        <a:t>Room </a:t>
                      </a:r>
                      <a:r>
                        <a:rPr lang="zh-CN" altLang="en-US" sz="1100"/>
                        <a:t>存储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离线保存核心轨迹与统计数据，无需网络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227">
                <a:tc>
                  <a:txBody>
                    <a:bodyPr/>
                    <a:lstStyle/>
                    <a:p>
                      <a:r>
                        <a:rPr lang="zh-CN" altLang="en-US" sz="1100"/>
                        <a:t>历史记录管理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按日期倒序列表，一键查看详情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632">
                <a:tc>
                  <a:txBody>
                    <a:bodyPr/>
                    <a:lstStyle/>
                    <a:p>
                      <a:r>
                        <a:rPr lang="zh-CN" altLang="en-US" sz="1100"/>
                        <a:t>暂停</a:t>
                      </a:r>
                      <a:r>
                        <a:rPr lang="en-US" altLang="zh-CN" sz="1100"/>
                        <a:t>/</a:t>
                      </a:r>
                      <a:r>
                        <a:rPr lang="zh-CN" altLang="en-US" sz="1100"/>
                        <a:t>继续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计时与定位同步冻结</a:t>
                      </a:r>
                      <a:r>
                        <a:rPr lang="en-US" altLang="zh-CN" sz="1100" dirty="0"/>
                        <a:t>/</a:t>
                      </a:r>
                      <a:r>
                        <a:rPr lang="zh-CN" altLang="en-US" sz="1100" dirty="0"/>
                        <a:t>恢复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227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前后台无缝采集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退到后台仍持续记录，返回前台自动衔接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227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权限与电量优化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动态申请权限，后台低功耗运行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227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账号登录与注册功能及账号数据持久化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/>
                        <a:t>Sqlite</a:t>
                      </a:r>
                      <a:r>
                        <a:rPr lang="zh-CN" altLang="en-US" sz="1100" dirty="0"/>
                        <a:t>数据库实现持久化与基础的账号登陆与注册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227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社区帖子发布</a:t>
                      </a:r>
                    </a:p>
                  </a:txBody>
                  <a:tcPr marL="0" marR="0" marT="0" marB="0" anchor="ctr">
                    <a:lnL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能够看到社区发布的帖子以及发布帖子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762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8" name="F35B0BEE-F18A-47BB-8FCB-E00DA2F2635D-1" descr="C:/Users/OMEN/AppData/Local/Temp/wpp.QyrRibwp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4915" y="2143443"/>
            <a:ext cx="3038475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609BD0">
                  <a:alpha val="78000"/>
                </a:srgbClr>
              </a:gs>
              <a:gs pos="100000">
                <a:srgbClr val="6398C6">
                  <a:alpha val="5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31975" y="2200910"/>
            <a:ext cx="7729244" cy="2286635"/>
            <a:chOff x="1831896" y="2200608"/>
            <a:chExt cx="6130883" cy="2286706"/>
          </a:xfrm>
        </p:grpSpPr>
        <p:grpSp>
          <p:nvGrpSpPr>
            <p:cNvPr id="2" name="组合 1"/>
            <p:cNvGrpSpPr/>
            <p:nvPr/>
          </p:nvGrpSpPr>
          <p:grpSpPr>
            <a:xfrm>
              <a:off x="2004783" y="2200608"/>
              <a:ext cx="5957996" cy="1673750"/>
              <a:chOff x="2178955" y="2302208"/>
              <a:chExt cx="5957996" cy="1673750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5356679" y="2302208"/>
                <a:ext cx="2780272" cy="1673750"/>
                <a:chOff x="4933950" y="2625150"/>
                <a:chExt cx="2780272" cy="1673750"/>
              </a:xfrm>
            </p:grpSpPr>
            <p:grpSp>
              <p:nvGrpSpPr>
                <p:cNvPr id="59" name="文本框"/>
                <p:cNvGrpSpPr/>
                <p:nvPr>
                  <p:custDataLst>
                    <p:tags r:id="rId1"/>
                  </p:custDataLst>
                </p:nvPr>
              </p:nvGrpSpPr>
              <p:grpSpPr>
                <a:xfrm>
                  <a:off x="5375609" y="2625150"/>
                  <a:ext cx="2338613" cy="1131974"/>
                  <a:chOff x="5205685" y="2526884"/>
                  <a:chExt cx="2338613" cy="1131974"/>
                </a:xfrm>
              </p:grpSpPr>
              <p:sp>
                <p:nvSpPr>
                  <p:cNvPr id="63" name="文本框-2"/>
                  <p:cNvSpPr txBox="1"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5205685" y="2526884"/>
                    <a:ext cx="2338613" cy="6451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3600" b="1" dirty="0">
                        <a:solidFill>
                          <a:schemeClr val="bg1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rPr>
                      <a:t>功能实现效果</a:t>
                    </a:r>
                  </a:p>
                </p:txBody>
              </p:sp>
              <p:sp>
                <p:nvSpPr>
                  <p:cNvPr id="65" name="直接连接符 9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 flipV="1">
                    <a:off x="5636739" y="3538038"/>
                    <a:ext cx="678652" cy="1208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endParaRPr>
                  </a:p>
                </p:txBody>
              </p:sp>
            </p:grpSp>
            <p:cxnSp>
              <p:nvCxnSpPr>
                <p:cNvPr id="61" name="直接连接符 9"/>
                <p:cNvCxnSpPr/>
                <p:nvPr>
                  <p:custDataLst>
                    <p:tags r:id="rId2"/>
                  </p:custDataLst>
                </p:nvPr>
              </p:nvCxnSpPr>
              <p:spPr>
                <a:xfrm>
                  <a:off x="4933950" y="3340369"/>
                  <a:ext cx="0" cy="95853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文本框 68"/>
              <p:cNvSpPr txBox="1"/>
              <p:nvPr/>
            </p:nvSpPr>
            <p:spPr>
              <a:xfrm>
                <a:off x="2178955" y="3368786"/>
                <a:ext cx="2349503" cy="52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8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章节 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PART</a:t>
                </a:r>
                <a:endParaRPr lang="zh-CN" altLang="en-US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831896" y="2344443"/>
              <a:ext cx="2907984" cy="2142871"/>
              <a:chOff x="1994436" y="2475703"/>
              <a:chExt cx="2907984" cy="2142871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1994436" y="2475703"/>
                <a:ext cx="1428600" cy="2142871"/>
              </a:xfrm>
              <a:custGeom>
                <a:avLst/>
                <a:gdLst/>
                <a:ahLst/>
                <a:cxnLst/>
                <a:rect l="l" t="t" r="r" b="b"/>
                <a:pathLst>
                  <a:path w="1428600" h="2094193">
                    <a:moveTo>
                      <a:pt x="24044" y="1404411"/>
                    </a:moveTo>
                    <a:lnTo>
                      <a:pt x="493853" y="1404411"/>
                    </a:lnTo>
                    <a:lnTo>
                      <a:pt x="519770" y="1482036"/>
                    </a:lnTo>
                    <a:cubicBezTo>
                      <a:pt x="562999" y="1582736"/>
                      <a:pt x="627842" y="1633086"/>
                      <a:pt x="714300" y="1633086"/>
                    </a:cubicBezTo>
                    <a:cubicBezTo>
                      <a:pt x="800757" y="1633086"/>
                      <a:pt x="865600" y="1582736"/>
                      <a:pt x="908829" y="1482036"/>
                    </a:cubicBezTo>
                    <a:lnTo>
                      <a:pt x="934747" y="1404411"/>
                    </a:lnTo>
                    <a:lnTo>
                      <a:pt x="1404555" y="1404411"/>
                    </a:lnTo>
                    <a:lnTo>
                      <a:pt x="1396420" y="1451099"/>
                    </a:lnTo>
                    <a:cubicBezTo>
                      <a:pt x="1365155" y="1578116"/>
                      <a:pt x="1318257" y="1690013"/>
                      <a:pt x="1255727" y="1786789"/>
                    </a:cubicBezTo>
                    <a:cubicBezTo>
                      <a:pt x="1123572" y="1991725"/>
                      <a:pt x="943096" y="2094193"/>
                      <a:pt x="714300" y="2094193"/>
                    </a:cubicBezTo>
                    <a:cubicBezTo>
                      <a:pt x="485503" y="2094193"/>
                      <a:pt x="305028" y="1991725"/>
                      <a:pt x="172873" y="1786789"/>
                    </a:cubicBezTo>
                    <a:cubicBezTo>
                      <a:pt x="110342" y="1690013"/>
                      <a:pt x="63445" y="1578116"/>
                      <a:pt x="32179" y="1451099"/>
                    </a:cubicBezTo>
                    <a:close/>
                    <a:moveTo>
                      <a:pt x="714300" y="0"/>
                    </a:moveTo>
                    <a:cubicBezTo>
                      <a:pt x="940250" y="0"/>
                      <a:pt x="1120726" y="103180"/>
                      <a:pt x="1255727" y="309539"/>
                    </a:cubicBezTo>
                    <a:cubicBezTo>
                      <a:pt x="1318257" y="404892"/>
                      <a:pt x="1365155" y="512163"/>
                      <a:pt x="1396420" y="631353"/>
                    </a:cubicBezTo>
                    <a:lnTo>
                      <a:pt x="1428600" y="803098"/>
                    </a:lnTo>
                    <a:lnTo>
                      <a:pt x="956532" y="803098"/>
                    </a:lnTo>
                    <a:lnTo>
                      <a:pt x="936297" y="709541"/>
                    </a:lnTo>
                    <a:cubicBezTo>
                      <a:pt x="927992" y="679280"/>
                      <a:pt x="918302" y="650761"/>
                      <a:pt x="907228" y="623982"/>
                    </a:cubicBezTo>
                    <a:cubicBezTo>
                      <a:pt x="858640" y="509706"/>
                      <a:pt x="794331" y="452568"/>
                      <a:pt x="714300" y="452568"/>
                    </a:cubicBezTo>
                    <a:cubicBezTo>
                      <a:pt x="634269" y="452568"/>
                      <a:pt x="569959" y="509706"/>
                      <a:pt x="521371" y="623982"/>
                    </a:cubicBezTo>
                    <a:cubicBezTo>
                      <a:pt x="510297" y="650761"/>
                      <a:pt x="500608" y="679280"/>
                      <a:pt x="492302" y="709541"/>
                    </a:cubicBezTo>
                    <a:lnTo>
                      <a:pt x="472067" y="803098"/>
                    </a:lnTo>
                    <a:lnTo>
                      <a:pt x="0" y="803098"/>
                    </a:lnTo>
                    <a:lnTo>
                      <a:pt x="32179" y="631353"/>
                    </a:lnTo>
                    <a:cubicBezTo>
                      <a:pt x="63445" y="512163"/>
                      <a:pt x="110342" y="404892"/>
                      <a:pt x="172873" y="309539"/>
                    </a:cubicBezTo>
                    <a:cubicBezTo>
                      <a:pt x="307874" y="103180"/>
                      <a:pt x="488349" y="0"/>
                      <a:pt x="7143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34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3423036" y="2494724"/>
                <a:ext cx="1479384" cy="2051498"/>
              </a:xfrm>
              <a:custGeom>
                <a:avLst/>
                <a:gdLst/>
                <a:ahLst/>
                <a:cxnLst/>
                <a:rect l="l" t="t" r="r" b="b"/>
                <a:pathLst>
                  <a:path w="1479384" h="2051498">
                    <a:moveTo>
                      <a:pt x="462109" y="1422818"/>
                    </a:moveTo>
                    <a:lnTo>
                      <a:pt x="978641" y="1422818"/>
                    </a:lnTo>
                    <a:lnTo>
                      <a:pt x="864575" y="1590391"/>
                    </a:lnTo>
                    <a:lnTo>
                      <a:pt x="1479384" y="1590391"/>
                    </a:lnTo>
                    <a:lnTo>
                      <a:pt x="1274448" y="2051498"/>
                    </a:lnTo>
                    <a:lnTo>
                      <a:pt x="0" y="2051498"/>
                    </a:lnTo>
                    <a:lnTo>
                      <a:pt x="0" y="2025881"/>
                    </a:lnTo>
                    <a:close/>
                    <a:moveTo>
                      <a:pt x="541494" y="0"/>
                    </a:moveTo>
                    <a:cubicBezTo>
                      <a:pt x="774471" y="0"/>
                      <a:pt x="963769" y="60568"/>
                      <a:pt x="1109388" y="181704"/>
                    </a:cubicBezTo>
                    <a:cubicBezTo>
                      <a:pt x="1255007" y="302841"/>
                      <a:pt x="1327817" y="458883"/>
                      <a:pt x="1327817" y="649832"/>
                    </a:cubicBezTo>
                    <a:cubicBezTo>
                      <a:pt x="1327817" y="693300"/>
                      <a:pt x="1324259" y="736545"/>
                      <a:pt x="1317143" y="779567"/>
                    </a:cubicBezTo>
                    <a:lnTo>
                      <a:pt x="1306684" y="821505"/>
                    </a:lnTo>
                    <a:lnTo>
                      <a:pt x="836121" y="821505"/>
                    </a:lnTo>
                    <a:lnTo>
                      <a:pt x="843228" y="755269"/>
                    </a:lnTo>
                    <a:cubicBezTo>
                      <a:pt x="843228" y="647242"/>
                      <a:pt x="801956" y="563386"/>
                      <a:pt x="719412" y="503702"/>
                    </a:cubicBezTo>
                    <a:cubicBezTo>
                      <a:pt x="643984" y="446842"/>
                      <a:pt x="544362" y="418412"/>
                      <a:pt x="420547" y="418412"/>
                    </a:cubicBezTo>
                    <a:cubicBezTo>
                      <a:pt x="340849" y="418412"/>
                      <a:pt x="246208" y="439048"/>
                      <a:pt x="136624" y="480320"/>
                    </a:cubicBezTo>
                    <a:lnTo>
                      <a:pt x="136624" y="49366"/>
                    </a:lnTo>
                    <a:cubicBezTo>
                      <a:pt x="268735" y="16456"/>
                      <a:pt x="403691" y="0"/>
                      <a:pt x="5414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>
                <a:defPPr>
                  <a:defRPr lang="zh-CN"/>
                </a:defPPr>
                <a:lvl1pPr>
                  <a:defRPr sz="34400"/>
                </a:lvl1pPr>
              </a:lstStyle>
              <a:p>
                <a:endPara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功能实现效果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83355" y="805815"/>
            <a:ext cx="30389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/>
              <a:buChar char="•"/>
            </a:pPr>
            <a:r>
              <a:rPr lang="zh-CN" altLang="en-US" sz="1600" dirty="0">
                <a:solidFill>
                  <a:srgbClr val="000000"/>
                </a:solidFill>
              </a:rPr>
              <a:t>账户及社区功能演示：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2">
              <a:buFont typeface="Arial" panose="020B0604020202020204"/>
              <a:buChar char="•"/>
            </a:pPr>
            <a:r>
              <a:rPr lang="zh-CN" altLang="en-US" sz="1600" dirty="0">
                <a:solidFill>
                  <a:srgbClr val="000000"/>
                </a:solidFill>
              </a:rPr>
              <a:t>账号登录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zh-CN" altLang="en-US" sz="1600" dirty="0">
                <a:solidFill>
                  <a:srgbClr val="000000"/>
                </a:solidFill>
              </a:rPr>
              <a:t>账号、密码、再次输入密码</a:t>
            </a:r>
            <a:r>
              <a:rPr lang="en-US" altLang="zh-CN" sz="1600" dirty="0">
                <a:solidFill>
                  <a:srgbClr val="000000"/>
                </a:solidFill>
              </a:rPr>
              <a:t>)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67756" y="805815"/>
            <a:ext cx="58293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buFont typeface="Arial" panose="020B0604020202020204"/>
              <a:buChar char="•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lvl="2">
              <a:buFont typeface="Arial" panose="020B0604020202020204"/>
              <a:buChar char="•"/>
            </a:pPr>
            <a:r>
              <a:rPr lang="zh-CN" altLang="en-US" sz="1600" dirty="0">
                <a:solidFill>
                  <a:srgbClr val="000000"/>
                </a:solidFill>
              </a:rPr>
              <a:t>账号注册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62906" y="775038"/>
            <a:ext cx="399681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buFont typeface="Arial" panose="020B0604020202020204"/>
              <a:buChar char="•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lvl="2">
              <a:buFont typeface="Arial" panose="020B0604020202020204"/>
              <a:buChar char="•"/>
            </a:pPr>
            <a:r>
              <a:rPr lang="zh-CN" altLang="en-US" sz="1600" dirty="0">
                <a:solidFill>
                  <a:srgbClr val="000000"/>
                </a:solidFill>
              </a:rPr>
              <a:t>观看社区内容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zh-CN" altLang="en-US" sz="1600" dirty="0">
                <a:solidFill>
                  <a:srgbClr val="000000"/>
                </a:solidFill>
              </a:rPr>
              <a:t>帖子发布者、帖子内容、发帖、登出、开始跑步</a:t>
            </a:r>
            <a:r>
              <a:rPr lang="en-US" altLang="zh-CN" sz="16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60644" y="108281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buFont typeface="Arial" panose="020B0604020202020204"/>
              <a:buChar char="•"/>
            </a:pPr>
            <a:r>
              <a:rPr lang="zh-CN" altLang="en-US" sz="1600" dirty="0">
                <a:solidFill>
                  <a:srgbClr val="000000"/>
                </a:solidFill>
              </a:rPr>
              <a:t>发布帖子</a:t>
            </a:r>
            <a:r>
              <a:rPr lang="en-US" altLang="zh-CN" sz="1600" dirty="0">
                <a:solidFill>
                  <a:srgbClr val="000000"/>
                </a:solidFill>
              </a:rPr>
              <a:t>(</a:t>
            </a:r>
            <a:r>
              <a:rPr lang="zh-CN" altLang="en-US" sz="1600">
                <a:solidFill>
                  <a:srgbClr val="000000"/>
                </a:solidFill>
              </a:rPr>
              <a:t>发布帖子内容</a:t>
            </a:r>
            <a:r>
              <a:rPr lang="en-US" altLang="zh-CN" sz="1600" dirty="0">
                <a:solidFill>
                  <a:srgbClr val="000000"/>
                </a:solidFill>
              </a:rPr>
              <a:t>)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31" y="1598374"/>
            <a:ext cx="2445131" cy="49626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71" y="1578804"/>
            <a:ext cx="2437959" cy="49626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66" y="1571021"/>
            <a:ext cx="2471490" cy="494729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437" y="1578804"/>
            <a:ext cx="2419969" cy="49395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功能实现效果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1678" y="819785"/>
            <a:ext cx="4683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/>
              <a:buChar char="•"/>
            </a:pPr>
            <a:r>
              <a:rPr lang="zh-CN" altLang="en-US" sz="1600" dirty="0">
                <a:solidFill>
                  <a:srgbClr val="000000"/>
                </a:solidFill>
              </a:rPr>
              <a:t>界面展示：</a:t>
            </a:r>
          </a:p>
          <a:p>
            <a:pPr lvl="1">
              <a:buFont typeface="Arial" panose="020B0604020202020204"/>
              <a:buChar char="◦"/>
            </a:pPr>
            <a:r>
              <a:rPr lang="zh-CN" altLang="en-US" sz="1600" dirty="0">
                <a:solidFill>
                  <a:srgbClr val="000000"/>
                </a:solidFill>
              </a:rPr>
              <a:t>主跑步页面：截图 </a:t>
            </a:r>
            <a:r>
              <a:rPr lang="en-US" altLang="zh-CN" sz="1600" dirty="0">
                <a:solidFill>
                  <a:srgbClr val="000000"/>
                </a:solidFill>
              </a:rPr>
              <a:t>+ </a:t>
            </a:r>
            <a:r>
              <a:rPr lang="zh-CN" altLang="en-US" sz="1600" dirty="0">
                <a:solidFill>
                  <a:srgbClr val="000000"/>
                </a:solidFill>
              </a:rPr>
              <a:t>标注（地图轨迹实时绘制、时间 </a:t>
            </a:r>
            <a:r>
              <a:rPr lang="en-US" altLang="zh-CN" sz="1600" dirty="0">
                <a:solidFill>
                  <a:srgbClr val="000000"/>
                </a:solidFill>
              </a:rPr>
              <a:t>/ </a:t>
            </a:r>
            <a:r>
              <a:rPr lang="zh-CN" altLang="en-US" sz="1600" dirty="0">
                <a:solidFill>
                  <a:srgbClr val="000000"/>
                </a:solidFill>
              </a:rPr>
              <a:t>距离 </a:t>
            </a:r>
            <a:r>
              <a:rPr lang="en-US" altLang="zh-CN" sz="1600" dirty="0">
                <a:solidFill>
                  <a:srgbClr val="000000"/>
                </a:solidFill>
              </a:rPr>
              <a:t>/ </a:t>
            </a:r>
            <a:r>
              <a:rPr lang="zh-CN" altLang="en-US" sz="1600" dirty="0">
                <a:solidFill>
                  <a:srgbClr val="000000"/>
                </a:solidFill>
              </a:rPr>
              <a:t>配速显示区域、控制按钮）。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89797" y="605333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anose="020B0604020202020204"/>
              <a:buChar char="◦"/>
            </a:pPr>
            <a:r>
              <a:rPr lang="zh-CN" altLang="en-US" sz="1800" dirty="0">
                <a:solidFill>
                  <a:srgbClr val="000000"/>
                </a:solidFill>
              </a:rPr>
              <a:t>历史记录页：</a:t>
            </a:r>
            <a:r>
              <a:rPr lang="en-US" altLang="zh-CN" sz="1800" dirty="0" err="1">
                <a:solidFill>
                  <a:srgbClr val="000000"/>
                </a:solidFill>
              </a:rPr>
              <a:t>RecyclerView</a:t>
            </a: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zh-CN" altLang="en-US" sz="1800" dirty="0">
                <a:solidFill>
                  <a:srgbClr val="000000"/>
                </a:solidFill>
              </a:rPr>
              <a:t>列表展示效果，说明数据加载逻辑。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00" y="1650782"/>
            <a:ext cx="2299078" cy="50489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858" y="1089441"/>
            <a:ext cx="2299078" cy="5048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41" y="1553171"/>
            <a:ext cx="2415462" cy="53045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79887" y="819745"/>
            <a:ext cx="4178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anose="020B0604020202020204"/>
              <a:buChar char="◦"/>
            </a:pPr>
            <a:r>
              <a:rPr lang="zh-CN" altLang="en-US" sz="1800" dirty="0">
                <a:solidFill>
                  <a:srgbClr val="000000"/>
                </a:solidFill>
              </a:rPr>
              <a:t>详情页：轨迹回放、详细数据（距离、时长、平均配速、卡路里）展示。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281214"/>
            <a:ext cx="2820106" cy="450624"/>
            <a:chOff x="0" y="306614"/>
            <a:chExt cx="2820106" cy="450624"/>
          </a:xfrm>
        </p:grpSpPr>
        <p:sp>
          <p:nvSpPr>
            <p:cNvPr id="4" name="矩形 3"/>
            <p:cNvSpPr/>
            <p:nvPr/>
          </p:nvSpPr>
          <p:spPr>
            <a:xfrm>
              <a:off x="0" y="306614"/>
              <a:ext cx="183356" cy="450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3356" y="326351"/>
              <a:ext cx="26367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功能实现效果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83515" y="805815"/>
            <a:ext cx="5080000" cy="2426970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indent="0">
              <a:buFont typeface="Arial" panose="020B0604020202020204"/>
              <a:buNone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展示 “开始跑步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轨迹实时更新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暂停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 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继续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结束保存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查看历史” 全流程。</a:t>
            </a:r>
          </a:p>
          <a:p>
            <a:pPr lvl="1">
              <a:buFont typeface="Arial" panose="020B0604020202020204"/>
              <a:buChar char="◦"/>
            </a:pP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00a08d8d7865e998d33779d2894bd8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5500" y="0"/>
            <a:ext cx="3118099" cy="6855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609BD0">
                  <a:alpha val="78000"/>
                </a:srgbClr>
              </a:gs>
              <a:gs pos="100000">
                <a:srgbClr val="6398C6">
                  <a:alpha val="5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04695" y="2131060"/>
            <a:ext cx="9225280" cy="1768475"/>
            <a:chOff x="2178955" y="2232356"/>
            <a:chExt cx="9026074" cy="1768208"/>
          </a:xfrm>
        </p:grpSpPr>
        <p:grpSp>
          <p:nvGrpSpPr>
            <p:cNvPr id="58" name="组合 57"/>
            <p:cNvGrpSpPr/>
            <p:nvPr/>
          </p:nvGrpSpPr>
          <p:grpSpPr>
            <a:xfrm>
              <a:off x="5356679" y="2232356"/>
              <a:ext cx="5848350" cy="1768208"/>
              <a:chOff x="4933950" y="2555298"/>
              <a:chExt cx="5848350" cy="1768208"/>
            </a:xfrm>
          </p:grpSpPr>
          <p:grpSp>
            <p:nvGrpSpPr>
              <p:cNvPr id="59" name="文本框"/>
              <p:cNvGrpSpPr/>
              <p:nvPr>
                <p:custDataLst>
                  <p:tags r:id="rId1"/>
                </p:custDataLst>
              </p:nvPr>
            </p:nvGrpSpPr>
            <p:grpSpPr>
              <a:xfrm>
                <a:off x="5699983" y="2555298"/>
                <a:ext cx="5082317" cy="1768208"/>
                <a:chOff x="5530059" y="2457032"/>
                <a:chExt cx="5082317" cy="1768208"/>
              </a:xfrm>
            </p:grpSpPr>
            <p:sp>
              <p:nvSpPr>
                <p:cNvPr id="62" name="文本框-1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5530060" y="3826460"/>
                  <a:ext cx="5082316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2400"/>
                    </a:lnSpc>
                  </a:pPr>
                  <a:endParaRPr lang="en-US" altLang="zh-CN" sz="16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63" name="文本框-2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5530059" y="2457032"/>
                  <a:ext cx="2011680" cy="6450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zh-CN" altLang="en-US" sz="3600" dirty="0">
                      <a:solidFill>
                        <a:schemeClr val="bg2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sym typeface="+mn-ea"/>
                    </a:rPr>
                    <a:t>技术成果</a:t>
                  </a:r>
                  <a:endParaRPr lang="zh-CN" altLang="en-US" sz="3600" b="1" dirty="0">
                    <a:solidFill>
                      <a:schemeClr val="bg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+mn-ea"/>
                  </a:endParaRPr>
                </a:p>
              </p:txBody>
            </p:sp>
            <p:sp>
              <p:nvSpPr>
                <p:cNvPr id="64" name="文本框-3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5530059" y="3076196"/>
                  <a:ext cx="309880" cy="30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zh-CN" sz="14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65" name="直接连接符 9"/>
                <p:cNvSpPr/>
                <p:nvPr>
                  <p:custDataLst>
                    <p:tags r:id="rId6"/>
                  </p:custDataLst>
                </p:nvPr>
              </p:nvSpPr>
              <p:spPr>
                <a:xfrm flipV="1">
                  <a:off x="5636739" y="3538038"/>
                  <a:ext cx="678652" cy="1208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cxnSp>
            <p:nvCxnSpPr>
              <p:cNvPr id="61" name="直接连接符 9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933950" y="3340369"/>
                <a:ext cx="0" cy="95853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文本框 68"/>
            <p:cNvSpPr txBox="1"/>
            <p:nvPr/>
          </p:nvSpPr>
          <p:spPr>
            <a:xfrm>
              <a:off x="2178955" y="3368786"/>
              <a:ext cx="2349503" cy="52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章节 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PART</a:t>
              </a:r>
              <a:endParaRPr lang="zh-CN" altLang="en-US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70933" y="2295525"/>
            <a:ext cx="2880469" cy="2191789"/>
            <a:chOff x="1848535" y="2378607"/>
            <a:chExt cx="2771282" cy="2108707"/>
          </a:xfrm>
        </p:grpSpPr>
        <p:sp>
          <p:nvSpPr>
            <p:cNvPr id="50" name="文本框 49"/>
            <p:cNvSpPr txBox="1"/>
            <p:nvPr/>
          </p:nvSpPr>
          <p:spPr>
            <a:xfrm>
              <a:off x="1848535" y="2393121"/>
              <a:ext cx="1428600" cy="2094193"/>
            </a:xfrm>
            <a:custGeom>
              <a:avLst/>
              <a:gdLst/>
              <a:ahLst/>
              <a:cxnLst/>
              <a:rect l="l" t="t" r="r" b="b"/>
              <a:pathLst>
                <a:path w="1428600" h="2094193">
                  <a:moveTo>
                    <a:pt x="24044" y="1404411"/>
                  </a:moveTo>
                  <a:lnTo>
                    <a:pt x="493853" y="1404411"/>
                  </a:lnTo>
                  <a:lnTo>
                    <a:pt x="519770" y="1482036"/>
                  </a:lnTo>
                  <a:cubicBezTo>
                    <a:pt x="562999" y="1582736"/>
                    <a:pt x="627842" y="1633086"/>
                    <a:pt x="714300" y="1633086"/>
                  </a:cubicBezTo>
                  <a:cubicBezTo>
                    <a:pt x="800757" y="1633086"/>
                    <a:pt x="865600" y="1582736"/>
                    <a:pt x="908829" y="1482036"/>
                  </a:cubicBezTo>
                  <a:lnTo>
                    <a:pt x="934747" y="1404411"/>
                  </a:lnTo>
                  <a:lnTo>
                    <a:pt x="1404555" y="1404411"/>
                  </a:lnTo>
                  <a:lnTo>
                    <a:pt x="1396420" y="1451099"/>
                  </a:lnTo>
                  <a:cubicBezTo>
                    <a:pt x="1365155" y="1578116"/>
                    <a:pt x="1318257" y="1690013"/>
                    <a:pt x="1255727" y="1786789"/>
                  </a:cubicBezTo>
                  <a:cubicBezTo>
                    <a:pt x="1123572" y="1991725"/>
                    <a:pt x="943096" y="2094193"/>
                    <a:pt x="714300" y="2094193"/>
                  </a:cubicBezTo>
                  <a:cubicBezTo>
                    <a:pt x="485503" y="2094193"/>
                    <a:pt x="305028" y="1991725"/>
                    <a:pt x="172873" y="1786789"/>
                  </a:cubicBezTo>
                  <a:cubicBezTo>
                    <a:pt x="110342" y="1690013"/>
                    <a:pt x="63445" y="1578116"/>
                    <a:pt x="32179" y="1451099"/>
                  </a:cubicBezTo>
                  <a:close/>
                  <a:moveTo>
                    <a:pt x="714300" y="0"/>
                  </a:moveTo>
                  <a:cubicBezTo>
                    <a:pt x="940250" y="0"/>
                    <a:pt x="1120726" y="103180"/>
                    <a:pt x="1255727" y="309539"/>
                  </a:cubicBezTo>
                  <a:cubicBezTo>
                    <a:pt x="1318257" y="404892"/>
                    <a:pt x="1365155" y="512163"/>
                    <a:pt x="1396420" y="631353"/>
                  </a:cubicBezTo>
                  <a:lnTo>
                    <a:pt x="1428600" y="803098"/>
                  </a:lnTo>
                  <a:lnTo>
                    <a:pt x="956532" y="803098"/>
                  </a:lnTo>
                  <a:lnTo>
                    <a:pt x="936297" y="709541"/>
                  </a:lnTo>
                  <a:cubicBezTo>
                    <a:pt x="927992" y="679280"/>
                    <a:pt x="918302" y="650761"/>
                    <a:pt x="907228" y="623982"/>
                  </a:cubicBezTo>
                  <a:cubicBezTo>
                    <a:pt x="858640" y="509706"/>
                    <a:pt x="794331" y="452568"/>
                    <a:pt x="714300" y="452568"/>
                  </a:cubicBezTo>
                  <a:cubicBezTo>
                    <a:pt x="634269" y="452568"/>
                    <a:pt x="569959" y="509706"/>
                    <a:pt x="521371" y="623982"/>
                  </a:cubicBezTo>
                  <a:cubicBezTo>
                    <a:pt x="510297" y="650761"/>
                    <a:pt x="500608" y="679280"/>
                    <a:pt x="492302" y="709541"/>
                  </a:cubicBezTo>
                  <a:lnTo>
                    <a:pt x="472067" y="803098"/>
                  </a:lnTo>
                  <a:lnTo>
                    <a:pt x="0" y="803098"/>
                  </a:lnTo>
                  <a:lnTo>
                    <a:pt x="32179" y="631353"/>
                  </a:lnTo>
                  <a:cubicBezTo>
                    <a:pt x="63445" y="512163"/>
                    <a:pt x="110342" y="404892"/>
                    <a:pt x="172873" y="309539"/>
                  </a:cubicBezTo>
                  <a:cubicBezTo>
                    <a:pt x="307874" y="103180"/>
                    <a:pt x="488349" y="0"/>
                    <a:pt x="7143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34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260284" y="2378607"/>
              <a:ext cx="1359533" cy="2094193"/>
            </a:xfrm>
            <a:custGeom>
              <a:avLst/>
              <a:gdLst/>
              <a:ahLst/>
              <a:cxnLst/>
              <a:rect l="l" t="t" r="r" b="b"/>
              <a:pathLst>
                <a:path w="1359533" h="2094193">
                  <a:moveTo>
                    <a:pt x="885889" y="1424632"/>
                  </a:moveTo>
                  <a:lnTo>
                    <a:pt x="1359533" y="1424632"/>
                  </a:lnTo>
                  <a:lnTo>
                    <a:pt x="1344762" y="1564374"/>
                  </a:lnTo>
                  <a:cubicBezTo>
                    <a:pt x="1314608" y="1700198"/>
                    <a:pt x="1239225" y="1815608"/>
                    <a:pt x="1118611" y="1910604"/>
                  </a:cubicBezTo>
                  <a:cubicBezTo>
                    <a:pt x="963486" y="2032997"/>
                    <a:pt x="771358" y="2094193"/>
                    <a:pt x="542228" y="2094193"/>
                  </a:cubicBezTo>
                  <a:cubicBezTo>
                    <a:pt x="340138" y="2094193"/>
                    <a:pt x="159395" y="2051999"/>
                    <a:pt x="0" y="1967609"/>
                  </a:cubicBezTo>
                  <a:lnTo>
                    <a:pt x="130520" y="1560505"/>
                  </a:lnTo>
                  <a:cubicBezTo>
                    <a:pt x="324538" y="1624547"/>
                    <a:pt x="467923" y="1656569"/>
                    <a:pt x="560673" y="1656569"/>
                  </a:cubicBezTo>
                  <a:cubicBezTo>
                    <a:pt x="650533" y="1656569"/>
                    <a:pt x="725427" y="1636733"/>
                    <a:pt x="785356" y="1597062"/>
                  </a:cubicBezTo>
                  <a:cubicBezTo>
                    <a:pt x="852401" y="1554545"/>
                    <a:pt x="885923" y="1497163"/>
                    <a:pt x="885923" y="1424915"/>
                  </a:cubicBezTo>
                  <a:close/>
                  <a:moveTo>
                    <a:pt x="589192" y="0"/>
                  </a:moveTo>
                  <a:cubicBezTo>
                    <a:pt x="765665" y="0"/>
                    <a:pt x="915810" y="41272"/>
                    <a:pt x="1039625" y="123816"/>
                  </a:cubicBezTo>
                  <a:cubicBezTo>
                    <a:pt x="1191904" y="222014"/>
                    <a:pt x="1268044" y="362908"/>
                    <a:pt x="1268044" y="546497"/>
                  </a:cubicBezTo>
                  <a:cubicBezTo>
                    <a:pt x="1268044" y="637580"/>
                    <a:pt x="1249721" y="715320"/>
                    <a:pt x="1213074" y="779719"/>
                  </a:cubicBezTo>
                  <a:lnTo>
                    <a:pt x="1178476" y="823319"/>
                  </a:lnTo>
                  <a:lnTo>
                    <a:pt x="627811" y="823319"/>
                  </a:lnTo>
                  <a:lnTo>
                    <a:pt x="700199" y="797372"/>
                  </a:lnTo>
                  <a:cubicBezTo>
                    <a:pt x="765665" y="758263"/>
                    <a:pt x="798398" y="699599"/>
                    <a:pt x="798398" y="621380"/>
                  </a:cubicBezTo>
                  <a:cubicBezTo>
                    <a:pt x="798398" y="559361"/>
                    <a:pt x="765554" y="509328"/>
                    <a:pt x="699866" y="471280"/>
                  </a:cubicBezTo>
                  <a:cubicBezTo>
                    <a:pt x="642761" y="437435"/>
                    <a:pt x="574227" y="419813"/>
                    <a:pt x="494262" y="418412"/>
                  </a:cubicBezTo>
                  <a:cubicBezTo>
                    <a:pt x="375739" y="416989"/>
                    <a:pt x="262219" y="449010"/>
                    <a:pt x="153703" y="514476"/>
                  </a:cubicBezTo>
                  <a:lnTo>
                    <a:pt x="153703" y="83689"/>
                  </a:lnTo>
                  <a:cubicBezTo>
                    <a:pt x="287480" y="27896"/>
                    <a:pt x="432644" y="0"/>
                    <a:pt x="5891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34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JiMTgzMzkwYTljYjk0NGM5MDk1MWY1YTA3MjFhYm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57.52496062992126,&quot;top&quot;:317.48291338582675,&quot;width&quot;:863.618110236220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57.52496062992126,&quot;top&quot;:317.48291338582675,&quot;width&quot;:863.618110236220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18110236220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57.52496062992126,&quot;top&quot;:317.48291338582675,&quot;width&quot;:863.618110236220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Li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0,&quot;top&quot;:0,&quot;width&quot;:960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65.15,&quot;top&quot;:0,&quot;width&quot;:894.8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49*257"/>
  <p:tag name="TABLE_ENDDRAG_RECT" val="71*241*549*25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65.15,&quot;top&quot;:0,&quot;width&quot;:894.8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65.15,&quot;top&quot;:0,&quot;width&quot;:894.8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40,&quot;left&quot;:0,&quot;top&quot;:0,&quot;width&quot;:960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Li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Lin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Oth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WHOLESPTYPE" val="Shape_Li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30*418"/>
  <p:tag name="TABLE_ENDDRAG_RECT" val="94*75*730*41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55*251"/>
  <p:tag name="TABLE_ENDDRAG_RECT" val="51*107*855*25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34*274"/>
  <p:tag name="TABLE_ENDDRAG_RECT" val="51*124*834*27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57.52496062992126,&quot;top&quot;:317.48291338582675,&quot;width&quot;:863.618110236220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9.93795275590546,&quot;left&quot;:48.67496062992122,&quot;top&quot;:317.48291338582675,&quot;width&quot;:876.7681102362205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679DCF"/>
      </a:accent1>
      <a:accent2>
        <a:srgbClr val="679DCF"/>
      </a:accent2>
      <a:accent3>
        <a:srgbClr val="679DCF"/>
      </a:accent3>
      <a:accent4>
        <a:srgbClr val="679DCF"/>
      </a:accent4>
      <a:accent5>
        <a:srgbClr val="679DCF"/>
      </a:accent5>
      <a:accent6>
        <a:srgbClr val="679DCF"/>
      </a:accent6>
      <a:hlink>
        <a:srgbClr val="000000"/>
      </a:hlink>
      <a:folHlink>
        <a:srgbClr val="000000"/>
      </a:folHlink>
    </a:clrScheme>
    <a:fontScheme name="Office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F35B0BEE-F18A-47BB-8FCB-E00DA2F2635D-1">
      <extobjdata type="F35B0BEE-F18A-47BB-8FCB-E00DA2F2635D" data="ewoJIkRlc2lnbklkIiA6ICJjYWNkYjVjNS02ZWJiLTRmMmQtYjg5NC0xMzM2ZDlhMWNiZDciCn0K"/>
    </extobj>
  </extobjs>
</s:customData>
</file>

<file path=customXml/itemProps1.xml><?xml version="1.0" encoding="utf-8"?>
<ds:datastoreItem xmlns:ds="http://schemas.openxmlformats.org/officeDocument/2006/customXml" ds:itemID="{98E82E20-86AF-418B-B1E4-8FD876BBD833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1331</Words>
  <Application>Microsoft Office PowerPoint</Application>
  <PresentationFormat>宽屏</PresentationFormat>
  <Paragraphs>185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思源黑体 CN Medium</vt:lpstr>
      <vt:lpstr>宋体</vt:lpstr>
      <vt:lpstr>思源黑体 CN Bold</vt:lpstr>
      <vt:lpstr>汉仪许静行楷W</vt:lpstr>
      <vt:lpstr>ui-sans-serif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A6790</dc:creator>
  <cp:lastModifiedBy>海吉 詹</cp:lastModifiedBy>
  <cp:revision>55</cp:revision>
  <dcterms:created xsi:type="dcterms:W3CDTF">2022-05-17T15:07:00Z</dcterms:created>
  <dcterms:modified xsi:type="dcterms:W3CDTF">2025-10-22T02:43:08Z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C5A45E2E06A94D0DA2A457C819BFDA16_13</vt:lpwstr>
  </property>
  <property fmtid="{D5CDD505-2E9C-101B-9397-08002B2CF9AE}" pid="3" name="KSOProductBuildVer">
    <vt:lpwstr>2052-12.1.0.23125</vt:lpwstr>
  </property>
  <property fmtid="{D5CDD505-2E9C-101B-9397-08002B2CF9AE}" pid="4" name="KSOTemplateUUID">
    <vt:lpwstr>v1.0_mb_AtBTJVyCX3wimUnhLMGQZw==</vt:lpwstr>
  </property>
</Properties>
</file>